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49" r:id="rId5"/>
  </p:sldMasterIdLst>
  <p:notesMasterIdLst>
    <p:notesMasterId r:id="rId48"/>
  </p:notesMasterIdLst>
  <p:sldIdLst>
    <p:sldId id="483" r:id="rId6"/>
    <p:sldId id="499" r:id="rId7"/>
    <p:sldId id="479" r:id="rId8"/>
    <p:sldId id="416" r:id="rId9"/>
    <p:sldId id="449" r:id="rId10"/>
    <p:sldId id="372" r:id="rId11"/>
    <p:sldId id="493" r:id="rId12"/>
    <p:sldId id="494" r:id="rId13"/>
    <p:sldId id="495" r:id="rId14"/>
    <p:sldId id="496" r:id="rId15"/>
    <p:sldId id="500" r:id="rId16"/>
    <p:sldId id="502" r:id="rId17"/>
    <p:sldId id="501" r:id="rId18"/>
    <p:sldId id="370" r:id="rId19"/>
    <p:sldId id="286" r:id="rId20"/>
    <p:sldId id="287" r:id="rId21"/>
    <p:sldId id="288" r:id="rId22"/>
    <p:sldId id="381" r:id="rId23"/>
    <p:sldId id="382" r:id="rId24"/>
    <p:sldId id="379" r:id="rId25"/>
    <p:sldId id="498" r:id="rId26"/>
    <p:sldId id="384" r:id="rId27"/>
    <p:sldId id="383" r:id="rId28"/>
    <p:sldId id="480" r:id="rId29"/>
    <p:sldId id="482" r:id="rId30"/>
    <p:sldId id="311" r:id="rId31"/>
    <p:sldId id="385" r:id="rId32"/>
    <p:sldId id="392" r:id="rId33"/>
    <p:sldId id="393" r:id="rId34"/>
    <p:sldId id="491" r:id="rId35"/>
    <p:sldId id="487" r:id="rId36"/>
    <p:sldId id="488" r:id="rId37"/>
    <p:sldId id="503" r:id="rId38"/>
    <p:sldId id="504" r:id="rId39"/>
    <p:sldId id="505" r:id="rId40"/>
    <p:sldId id="506" r:id="rId41"/>
    <p:sldId id="507" r:id="rId42"/>
    <p:sldId id="508" r:id="rId43"/>
    <p:sldId id="509" r:id="rId44"/>
    <p:sldId id="510" r:id="rId45"/>
    <p:sldId id="511" r:id="rId46"/>
    <p:sldId id="512" r:id="rId47"/>
  </p:sldIdLst>
  <p:sldSz cx="9144000" cy="6858000" type="screen4x3"/>
  <p:notesSz cx="9942513" cy="676116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BC1673"/>
    <a:srgbClr val="CC3399"/>
    <a:srgbClr val="0000FF"/>
    <a:srgbClr val="663300"/>
    <a:srgbClr val="FF0000"/>
    <a:srgbClr val="006600"/>
    <a:srgbClr val="FF0066"/>
    <a:srgbClr val="CC0000"/>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6A6913-98CE-4B86-8E09-0657D471186F}" v="1" dt="2022-01-19T09:05:59.243"/>
  </p1510:revLst>
</p1510:revInfo>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2364" autoAdjust="0"/>
  </p:normalViewPr>
  <p:slideViewPr>
    <p:cSldViewPr showGuides="1">
      <p:cViewPr varScale="1">
        <p:scale>
          <a:sx n="68" d="100"/>
          <a:sy n="68" d="100"/>
        </p:scale>
        <p:origin x="1524" y="72"/>
      </p:cViewPr>
      <p:guideLst>
        <p:guide orient="horz" pos="2160"/>
        <p:guide pos="2880"/>
      </p:guideLst>
    </p:cSldViewPr>
  </p:slideViewPr>
  <p:outlineViewPr>
    <p:cViewPr>
      <p:scale>
        <a:sx n="33" d="100"/>
        <a:sy n="33" d="100"/>
      </p:scale>
      <p:origin x="0" y="0"/>
    </p:cViewPr>
  </p:outlineViewPr>
  <p:notesTextViewPr>
    <p:cViewPr>
      <p:scale>
        <a:sx n="145" d="100"/>
        <a:sy n="145" d="100"/>
      </p:scale>
      <p:origin x="0" y="0"/>
    </p:cViewPr>
  </p:notesTextViewPr>
  <p:sorterViewPr>
    <p:cViewPr>
      <p:scale>
        <a:sx n="66" d="100"/>
        <a:sy n="66" d="100"/>
      </p:scale>
      <p:origin x="0" y="0"/>
    </p:cViewPr>
  </p:sorterViewPr>
  <p:notesViewPr>
    <p:cSldViewPr showGuides="1">
      <p:cViewPr varScale="1">
        <p:scale>
          <a:sx n="72" d="100"/>
          <a:sy n="72" d="100"/>
        </p:scale>
        <p:origin x="1896"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6/11/relationships/changesInfo" Target="changesInfos/changesInfo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u Samanvitha" userId="S::pamusamanvitha12@iitkgp.ac.in::a1e15362-576e-4b43-aad7-fddfc2706e2f" providerId="AD" clId="Web-{A46A6913-98CE-4B86-8E09-0657D471186F}"/>
    <pc:docChg chg="modSld">
      <pc:chgData name="Pamu Samanvitha" userId="S::pamusamanvitha12@iitkgp.ac.in::a1e15362-576e-4b43-aad7-fddfc2706e2f" providerId="AD" clId="Web-{A46A6913-98CE-4B86-8E09-0657D471186F}" dt="2022-01-19T09:05:59.243" v="0" actId="1076"/>
      <pc:docMkLst>
        <pc:docMk/>
      </pc:docMkLst>
      <pc:sldChg chg="modSp">
        <pc:chgData name="Pamu Samanvitha" userId="S::pamusamanvitha12@iitkgp.ac.in::a1e15362-576e-4b43-aad7-fddfc2706e2f" providerId="AD" clId="Web-{A46A6913-98CE-4B86-8E09-0657D471186F}" dt="2022-01-19T09:05:59.243" v="0" actId="1076"/>
        <pc:sldMkLst>
          <pc:docMk/>
          <pc:sldMk cId="0" sldId="379"/>
        </pc:sldMkLst>
        <pc:picChg chg="mod">
          <ac:chgData name="Pamu Samanvitha" userId="S::pamusamanvitha12@iitkgp.ac.in::a1e15362-576e-4b43-aad7-fddfc2706e2f" providerId="AD" clId="Web-{A46A6913-98CE-4B86-8E09-0657D471186F}" dt="2022-01-19T09:05:59.243" v="0" actId="1076"/>
          <ac:picMkLst>
            <pc:docMk/>
            <pc:sldMk cId="0" sldId="379"/>
            <ac:picMk id="2457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1" name="Rectangle 5"/>
          <p:cNvSpPr>
            <a:spLocks noGrp="1" noChangeArrowheads="1"/>
          </p:cNvSpPr>
          <p:nvPr>
            <p:ph type="body" sz="quarter" idx="3"/>
          </p:nvPr>
        </p:nvSpPr>
        <p:spPr bwMode="auto">
          <a:xfrm>
            <a:off x="994252" y="4807938"/>
            <a:ext cx="7954010" cy="1446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3" name="Rectangle 7"/>
          <p:cNvSpPr>
            <a:spLocks noGrp="1" noChangeArrowheads="1"/>
          </p:cNvSpPr>
          <p:nvPr>
            <p:ph type="sldNum" sz="quarter" idx="5"/>
          </p:nvPr>
        </p:nvSpPr>
        <p:spPr bwMode="auto">
          <a:xfrm>
            <a:off x="5632365" y="6421540"/>
            <a:ext cx="4308422" cy="33805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82B9552-4060-444F-84D4-0AF1DA6FF899}" type="slidenum">
              <a:rPr lang="en-US" altLang="en-US"/>
              <a:pPr>
                <a:defRPr/>
              </a:pPr>
              <a:t>‹#›</a:t>
            </a:fld>
            <a:endParaRPr lang="en-US" altLang="en-US"/>
          </a:p>
        </p:txBody>
      </p:sp>
      <p:sp>
        <p:nvSpPr>
          <p:cNvPr id="2" name="Slide Image Placeholder 1"/>
          <p:cNvSpPr>
            <a:spLocks noGrp="1" noRot="1" noChangeAspect="1"/>
          </p:cNvSpPr>
          <p:nvPr>
            <p:ph type="sldImg" idx="2"/>
          </p:nvPr>
        </p:nvSpPr>
        <p:spPr>
          <a:xfrm>
            <a:off x="2265363" y="633413"/>
            <a:ext cx="5411787" cy="4057650"/>
          </a:xfrm>
          <a:prstGeom prst="rect">
            <a:avLst/>
          </a:prstGeom>
          <a:noFill/>
          <a:ln w="12700">
            <a:solidFill>
              <a:prstClr val="black"/>
            </a:solidFill>
          </a:ln>
        </p:spPr>
        <p:txBody>
          <a:bodyPr vert="horz" lIns="91440" tIns="45720" rIns="91440" bIns="45720" rtlCol="0" anchor="ctr"/>
          <a:lstStyle/>
          <a:p>
            <a:pPr lvl="0"/>
            <a:endParaRPr lang="en-CA" noProof="0"/>
          </a:p>
        </p:txBody>
      </p:sp>
    </p:spTree>
    <p:extLst>
      <p:ext uri="{BB962C8B-B14F-4D97-AF65-F5344CB8AC3E}">
        <p14:creationId xmlns:p14="http://schemas.microsoft.com/office/powerpoint/2010/main" val="29034834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Pathology" TargetMode="External"/><Relationship Id="rId3" Type="http://schemas.openxmlformats.org/officeDocument/2006/relationships/hyperlink" Target="https://en.wikipedia.org/wiki/Frederick_Griffith" TargetMode="External"/><Relationship Id="rId7" Type="http://schemas.openxmlformats.org/officeDocument/2006/relationships/hyperlink" Target="https://en.wikipedia.org/wiki/Epidemiology"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Bacteriologist" TargetMode="External"/><Relationship Id="rId5" Type="http://schemas.openxmlformats.org/officeDocument/2006/relationships/hyperlink" Target="https://en.wikipedia.org/wiki/DNA" TargetMode="External"/><Relationship Id="rId10" Type="http://schemas.openxmlformats.org/officeDocument/2006/relationships/hyperlink" Target="https://en.wikipedia.org/wiki/1918_flu_pandemic" TargetMode="External"/><Relationship Id="rId4" Type="http://schemas.openxmlformats.org/officeDocument/2006/relationships/hyperlink" Target="https://en.wikipedia.org/wiki/Avery%E2%80%93MacLeod%E2%80%93McCarty_experiment" TargetMode="External"/><Relationship Id="rId9" Type="http://schemas.openxmlformats.org/officeDocument/2006/relationships/hyperlink" Target="https://en.wikipedia.org/wiki/Pneumonia"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1</a:t>
            </a:fld>
            <a:endParaRPr lang="en-US" altLang="en-US"/>
          </a:p>
        </p:txBody>
      </p:sp>
    </p:spTree>
    <p:extLst>
      <p:ext uri="{BB962C8B-B14F-4D97-AF65-F5344CB8AC3E}">
        <p14:creationId xmlns:p14="http://schemas.microsoft.com/office/powerpoint/2010/main" val="2655204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30759B-EA8F-4D95-A3C5-0B9FE9AB52B9}" type="slidenum">
              <a:rPr lang="en-US" altLang="en-US" smtClean="0"/>
              <a:pPr/>
              <a:t>18</a:t>
            </a:fld>
            <a:endParaRPr lang="en-US" altLang="en-US"/>
          </a:p>
        </p:txBody>
      </p:sp>
      <p:sp>
        <p:nvSpPr>
          <p:cNvPr id="21507"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1508"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err="1">
                <a:latin typeface="Arial" panose="020B0604020202020204" pitchFamily="34" charset="0"/>
                <a:ea typeface="DejaVu Sans" charset="0"/>
                <a:cs typeface="DejaVu Sans" charset="0"/>
              </a:rPr>
              <a:t>Deoxyribonucleotides</a:t>
            </a:r>
            <a:r>
              <a:rPr lang="en-US" altLang="en-US" b="1" dirty="0">
                <a:latin typeface="Arial" panose="020B0604020202020204" pitchFamily="34" charset="0"/>
                <a:ea typeface="DejaVu Sans" charset="0"/>
                <a:cs typeface="DejaVu Sans" charset="0"/>
              </a:rPr>
              <a:t>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dT</a:t>
            </a:r>
            <a:r>
              <a:rPr lang="en-US" altLang="en-US" dirty="0">
                <a:latin typeface="Arial" panose="020B0604020202020204" pitchFamily="34" charset="0"/>
                <a:ea typeface="DejaVu Sans" charset="0"/>
                <a:cs typeface="DejaVu Sans" charset="0"/>
              </a:rPr>
              <a: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a:t>
            </a:r>
            <a:r>
              <a:rPr lang="en-US" altLang="en-US" dirty="0" err="1">
                <a:latin typeface="Arial" panose="020B0604020202020204" pitchFamily="34" charset="0"/>
                <a:ea typeface="DejaVu Sans" charset="0"/>
                <a:cs typeface="DejaVu Sans" charset="0"/>
              </a:rPr>
              <a:t>deoxyribonucleotides</a:t>
            </a:r>
            <a:r>
              <a:rPr lang="en-US" altLang="en-US" dirty="0">
                <a:latin typeface="Arial" panose="020B0604020202020204" pitchFamily="34" charset="0"/>
                <a:ea typeface="DejaVu Sans" charset="0"/>
                <a:cs typeface="DejaVu Sans" charset="0"/>
              </a:rPr>
              <a:t>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824708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1D99F-4B6A-4165-A589-6156A26F8548}" type="slidenum">
              <a:rPr lang="en-US" altLang="en-US" smtClean="0"/>
              <a:pPr/>
              <a:t>19</a:t>
            </a:fld>
            <a:endParaRPr lang="en-US" altLang="en-US"/>
          </a:p>
        </p:txBody>
      </p:sp>
      <p:sp>
        <p:nvSpPr>
          <p:cNvPr id="23555"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3556"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Deoxyribonucleotides and ribonucleotides of nucleic acids.</a:t>
            </a:r>
            <a:r>
              <a:rPr lang="en-US" altLang="en-US" dirty="0">
                <a:latin typeface="Arial" panose="020B0604020202020204" pitchFamily="34" charset="0"/>
                <a:ea typeface="DejaVu Sans" charset="0"/>
                <a:cs typeface="DejaVu Sans" charset="0"/>
              </a:rPr>
              <a:t> All nucleotides are shown in their free form at pH 7.0. The nucleotide units of DNA (a) are usually symbolized as A, G, T, and C, sometimes as </a:t>
            </a:r>
            <a:r>
              <a:rPr lang="en-US" altLang="en-US" dirty="0" err="1">
                <a:latin typeface="Arial" panose="020B0604020202020204" pitchFamily="34" charset="0"/>
                <a:ea typeface="DejaVu Sans" charset="0"/>
                <a:cs typeface="DejaVu Sans" charset="0"/>
              </a:rPr>
              <a:t>dA</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a:t>
            </a:r>
            <a:r>
              <a:rPr lang="en-US" altLang="en-US" dirty="0">
                <a:latin typeface="Arial" panose="020B0604020202020204" pitchFamily="34" charset="0"/>
                <a:ea typeface="DejaVu Sans" charset="0"/>
                <a:cs typeface="DejaVu Sans" charset="0"/>
              </a:rPr>
              <a:t>, dT, and </a:t>
            </a:r>
            <a:r>
              <a:rPr lang="en-US" altLang="en-US" dirty="0" err="1">
                <a:latin typeface="Arial" panose="020B0604020202020204" pitchFamily="34" charset="0"/>
                <a:ea typeface="DejaVu Sans" charset="0"/>
                <a:cs typeface="DejaVu Sans" charset="0"/>
              </a:rPr>
              <a:t>dC</a:t>
            </a:r>
            <a:r>
              <a:rPr lang="en-US" altLang="en-US" dirty="0">
                <a:latin typeface="Arial" panose="020B0604020202020204" pitchFamily="34" charset="0"/>
                <a:ea typeface="DejaVu Sans" charset="0"/>
                <a:cs typeface="DejaVu Sans" charset="0"/>
              </a:rPr>
              <a:t>; those of RNA (b) as A, G, U, and C. In their free form the deoxyribonucleotides are commonly abbreviated </a:t>
            </a:r>
            <a:r>
              <a:rPr lang="en-US" altLang="en-US" dirty="0" err="1">
                <a:latin typeface="Arial" panose="020B0604020202020204" pitchFamily="34" charset="0"/>
                <a:ea typeface="DejaVu Sans" charset="0"/>
                <a:cs typeface="DejaVu Sans" charset="0"/>
              </a:rPr>
              <a:t>dAMP</a:t>
            </a:r>
            <a:r>
              <a:rPr lang="en-US" altLang="en-US" dirty="0">
                <a:latin typeface="Arial" panose="020B0604020202020204" pitchFamily="34" charset="0"/>
                <a:ea typeface="DejaVu Sans" charset="0"/>
                <a:cs typeface="DejaVu Sans" charset="0"/>
              </a:rPr>
              <a:t>, </a:t>
            </a:r>
            <a:r>
              <a:rPr lang="en-US" altLang="en-US" dirty="0" err="1">
                <a:latin typeface="Arial" panose="020B0604020202020204" pitchFamily="34" charset="0"/>
                <a:ea typeface="DejaVu Sans" charset="0"/>
                <a:cs typeface="DejaVu Sans" charset="0"/>
              </a:rPr>
              <a:t>dGMP</a:t>
            </a:r>
            <a:r>
              <a:rPr lang="en-US" altLang="en-US" dirty="0">
                <a:latin typeface="Arial" panose="020B0604020202020204" pitchFamily="34" charset="0"/>
                <a:ea typeface="DejaVu Sans" charset="0"/>
                <a:cs typeface="DejaVu Sans" charset="0"/>
              </a:rPr>
              <a:t>, dTMP, and </a:t>
            </a:r>
            <a:r>
              <a:rPr lang="en-US" altLang="en-US" dirty="0" err="1">
                <a:latin typeface="Arial" panose="020B0604020202020204" pitchFamily="34" charset="0"/>
                <a:ea typeface="DejaVu Sans" charset="0"/>
                <a:cs typeface="DejaVu Sans" charset="0"/>
              </a:rPr>
              <a:t>dCMP</a:t>
            </a:r>
            <a:r>
              <a:rPr lang="en-US" altLang="en-US" dirty="0">
                <a:latin typeface="Arial" panose="020B0604020202020204" pitchFamily="34" charset="0"/>
                <a:ea typeface="DejaVu Sans" charset="0"/>
                <a:cs typeface="DejaVu Sans" charset="0"/>
              </a:rPr>
              <a:t>; the ribonucleotides, AMP, GMP, UMP, and CMP. For each nucleotide, the more common name is followed by the complete name in parentheses. All abbreviations assume that the phosphate group is at the 5</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position. The nucleoside portion of each molecule is shaded in pink. In this and the following illustrations, the ring carbons are not shown.</a:t>
            </a:r>
          </a:p>
        </p:txBody>
      </p:sp>
    </p:spTree>
    <p:extLst>
      <p:ext uri="{BB962C8B-B14F-4D97-AF65-F5344CB8AC3E}">
        <p14:creationId xmlns:p14="http://schemas.microsoft.com/office/powerpoint/2010/main" val="1804181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0A5B668-C78F-4783-AA51-1B9ED1877F5B}" type="slidenum">
              <a:rPr lang="en-US" altLang="en-US" smtClean="0"/>
              <a:pPr/>
              <a:t>20</a:t>
            </a:fld>
            <a:endParaRPr lang="en-US" altLang="en-US"/>
          </a:p>
        </p:txBody>
      </p:sp>
      <p:sp>
        <p:nvSpPr>
          <p:cNvPr id="2560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5604"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0" dirty="0">
                <a:latin typeface="Arial" panose="020B0604020202020204" pitchFamily="34" charset="0"/>
                <a:ea typeface="DejaVu Sans" charset="0"/>
                <a:cs typeface="DejaVu Sans" charset="0"/>
              </a:rPr>
              <a:t>A single nucleotide chain contains a pentose-phosphate</a:t>
            </a:r>
            <a:r>
              <a:rPr lang="en-US" altLang="en-US" b="0" baseline="0" dirty="0">
                <a:latin typeface="Arial" panose="020B0604020202020204" pitchFamily="34" charset="0"/>
                <a:ea typeface="DejaVu Sans" charset="0"/>
                <a:cs typeface="DejaVu Sans" charset="0"/>
              </a:rPr>
              <a:t> backbone. Individual pentose rings are connected through phospho-</a:t>
            </a:r>
            <a:r>
              <a:rPr lang="en-US" altLang="en-US" b="0" baseline="0" dirty="0" err="1">
                <a:latin typeface="Arial" panose="020B0604020202020204" pitchFamily="34" charset="0"/>
                <a:ea typeface="DejaVu Sans" charset="0"/>
                <a:cs typeface="DejaVu Sans" charset="0"/>
              </a:rPr>
              <a:t>diester</a:t>
            </a:r>
            <a:r>
              <a:rPr lang="en-US" altLang="en-US" b="0" baseline="0" dirty="0">
                <a:latin typeface="Arial" panose="020B0604020202020204" pitchFamily="34" charset="0"/>
                <a:ea typeface="DejaVu Sans" charset="0"/>
                <a:cs typeface="DejaVu Sans" charset="0"/>
              </a:rPr>
              <a:t> bonds. Each of these </a:t>
            </a:r>
            <a:r>
              <a:rPr lang="en-US" altLang="en-US" b="0" baseline="0" dirty="0" err="1">
                <a:latin typeface="Arial" panose="020B0604020202020204" pitchFamily="34" charset="0"/>
                <a:ea typeface="DejaVu Sans" charset="0"/>
                <a:cs typeface="DejaVu Sans" charset="0"/>
              </a:rPr>
              <a:t>phospho-diester</a:t>
            </a:r>
            <a:r>
              <a:rPr lang="en-US" altLang="en-US" b="0" baseline="0" dirty="0">
                <a:latin typeface="Arial" panose="020B0604020202020204" pitchFamily="34" charset="0"/>
                <a:ea typeface="DejaVu Sans" charset="0"/>
                <a:cs typeface="DejaVu Sans" charset="0"/>
              </a:rPr>
              <a:t> bonds connect the 3’- and 5’-OH groups. The chain has an end to end chemical orientation having 5’-phosphate at one terminal and 3’-OH at the other. Later in this class we will see that the DNA or RNA polymerase synthesizes the nucleic acid chains from 5’ to 3’ orientation. Hence the convention is to read the nucleic acid chain from 3’ to 5’ direction.</a:t>
            </a:r>
            <a:endParaRPr lang="en-US"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296078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54F30C8-A585-4556-81DB-9667F4BA97A9}" type="slidenum">
              <a:rPr lang="en-US" altLang="en-US" smtClean="0"/>
              <a:pPr/>
              <a:t>22</a:t>
            </a:fld>
            <a:endParaRPr lang="en-US" altLang="en-US"/>
          </a:p>
        </p:txBody>
      </p:sp>
      <p:sp>
        <p:nvSpPr>
          <p:cNvPr id="29699"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9700" name="Text Box 2"/>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b="1" dirty="0">
                <a:latin typeface="Arial" panose="020B0604020202020204" pitchFamily="34" charset="0"/>
                <a:ea typeface="DejaVu Sans" charset="0"/>
                <a:cs typeface="DejaVu Sans" charset="0"/>
              </a:rPr>
              <a:t>Hydrolysis of RNA under alkaline conditions.</a:t>
            </a:r>
            <a:r>
              <a:rPr lang="en-US" altLang="en-US" dirty="0">
                <a:latin typeface="Arial" panose="020B0604020202020204" pitchFamily="34" charset="0"/>
                <a:ea typeface="DejaVu Sans" charset="0"/>
                <a:cs typeface="DejaVu Sans" charset="0"/>
              </a:rPr>
              <a: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 acts as a nucleophile in an intramolecular displacement. The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-cyclic monophosphate derivative is further hydrolyzed to a mixture of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and 3</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-monophosphates. DNA, which lacks 2</a:t>
            </a:r>
            <a:r>
              <a:rPr lang="en-US" altLang="en-US" dirty="0">
                <a:latin typeface="Arial" panose="020B0604020202020204" pitchFamily="34" charset="0"/>
                <a:ea typeface="Lucida Grande" pitchFamily="48" charset="0"/>
                <a:cs typeface="Lucida Grande" pitchFamily="48" charset="0"/>
              </a:rPr>
              <a:t>′</a:t>
            </a:r>
            <a:r>
              <a:rPr lang="en-US" altLang="en-US" dirty="0">
                <a:latin typeface="Arial" panose="020B0604020202020204" pitchFamily="34" charset="0"/>
                <a:ea typeface="DejaVu Sans" charset="0"/>
                <a:cs typeface="DejaVu Sans" charset="0"/>
              </a:rPr>
              <a:t> hydroxyls, is stable under similar conditions.</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latin typeface="Arial" panose="020B0604020202020204" pitchFamily="34" charset="0"/>
                <a:ea typeface="DejaVu Sans" charset="0"/>
                <a:cs typeface="DejaVu Sans" charset="0"/>
              </a:rPr>
              <a:t>The more stable DNA is used to store genetic information whereas the less stable RNA is used as and intermediate copy for protein synthesis (See Central Dogma).</a:t>
            </a:r>
          </a:p>
        </p:txBody>
      </p:sp>
    </p:spTree>
    <p:extLst>
      <p:ext uri="{BB962C8B-B14F-4D97-AF65-F5344CB8AC3E}">
        <p14:creationId xmlns:p14="http://schemas.microsoft.com/office/powerpoint/2010/main" val="388424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09E1B11-00E8-40BF-AE29-845E4D64615B}" type="slidenum">
              <a:rPr lang="en-US" altLang="en-US" smtClean="0"/>
              <a:pPr/>
              <a:t>23</a:t>
            </a:fld>
            <a:endParaRPr lang="en-US" altLang="en-US"/>
          </a:p>
        </p:txBody>
      </p:sp>
      <p:sp>
        <p:nvSpPr>
          <p:cNvPr id="2765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27652" name="Text Box 2"/>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In case of </a:t>
            </a:r>
            <a:r>
              <a:rPr lang="en-IN" altLang="en-US" b="1" dirty="0">
                <a:latin typeface="Arial" panose="020B0604020202020204" pitchFamily="34" charset="0"/>
                <a:ea typeface="DejaVu Sans" charset="0"/>
                <a:cs typeface="DejaVu Sans" charset="0"/>
              </a:rPr>
              <a:t>DNA</a:t>
            </a:r>
            <a:r>
              <a:rPr lang="en-IN" altLang="en-US" b="1" baseline="0" dirty="0">
                <a:latin typeface="Arial" panose="020B0604020202020204" pitchFamily="34" charset="0"/>
                <a:ea typeface="DejaVu Sans" charset="0"/>
                <a:cs typeface="DejaVu Sans" charset="0"/>
              </a:rPr>
              <a:t> </a:t>
            </a:r>
            <a:r>
              <a:rPr lang="en-IN" altLang="en-US" b="0" baseline="0" dirty="0">
                <a:latin typeface="Arial" panose="020B0604020202020204" pitchFamily="34" charset="0"/>
                <a:ea typeface="DejaVu Sans" charset="0"/>
                <a:cs typeface="DejaVu Sans" charset="0"/>
              </a:rPr>
              <a:t>two nucleic acid strands anneal together through extensive </a:t>
            </a:r>
            <a:r>
              <a:rPr lang="en-IN" altLang="en-US" b="1" baseline="0" dirty="0">
                <a:latin typeface="Arial" panose="020B0604020202020204" pitchFamily="34" charset="0"/>
                <a:ea typeface="DejaVu Sans" charset="0"/>
                <a:cs typeface="DejaVu Sans" charset="0"/>
              </a:rPr>
              <a:t>inter-strand H-bonding </a:t>
            </a:r>
            <a:r>
              <a:rPr lang="en-IN" altLang="en-US" b="0" baseline="0" dirty="0">
                <a:latin typeface="Arial" panose="020B0604020202020204" pitchFamily="34" charset="0"/>
                <a:ea typeface="DejaVu Sans" charset="0"/>
                <a:cs typeface="DejaVu Sans" charset="0"/>
              </a:rPr>
              <a:t>between the bases</a:t>
            </a:r>
            <a:r>
              <a:rPr lang="en-IN" altLang="en-US" b="1" baseline="0" dirty="0">
                <a:latin typeface="Arial" panose="020B0604020202020204" pitchFamily="34" charset="0"/>
                <a:ea typeface="DejaVu Sans" charset="0"/>
                <a:cs typeface="DejaVu Sans" charset="0"/>
              </a:rPr>
              <a:t>. </a:t>
            </a:r>
            <a:r>
              <a:rPr lang="en-IN" altLang="en-US" b="0" baseline="0" dirty="0">
                <a:latin typeface="Arial" panose="020B0604020202020204" pitchFamily="34" charset="0"/>
                <a:ea typeface="DejaVu Sans" charset="0"/>
                <a:cs typeface="DejaVu Sans" charset="0"/>
              </a:rPr>
              <a:t>This </a:t>
            </a:r>
            <a:r>
              <a:rPr lang="en-IN" altLang="en-US" b="1" baseline="0" dirty="0">
                <a:latin typeface="Arial" panose="020B0604020202020204" pitchFamily="34" charset="0"/>
                <a:ea typeface="DejaVu Sans" charset="0"/>
                <a:cs typeface="DejaVu Sans" charset="0"/>
              </a:rPr>
              <a:t>base pairing </a:t>
            </a:r>
            <a:r>
              <a:rPr lang="en-IN" altLang="en-US" b="0" baseline="0" dirty="0">
                <a:latin typeface="Arial" panose="020B0604020202020204" pitchFamily="34" charset="0"/>
                <a:ea typeface="DejaVu Sans" charset="0"/>
                <a:cs typeface="DejaVu Sans" charset="0"/>
              </a:rPr>
              <a:t>follows the rule proposed by Watson and Crick. </a:t>
            </a:r>
            <a:r>
              <a:rPr lang="en-IN" altLang="en-US" b="1" baseline="0" dirty="0">
                <a:latin typeface="Arial" panose="020B0604020202020204" pitchFamily="34" charset="0"/>
                <a:ea typeface="DejaVu Sans" charset="0"/>
                <a:cs typeface="DejaVu Sans" charset="0"/>
              </a:rPr>
              <a:t>A always pairs with T and G with C (Chargaff’s rule). </a:t>
            </a:r>
            <a:r>
              <a:rPr lang="en-IN" altLang="en-US" b="0" baseline="0" dirty="0">
                <a:latin typeface="Arial" panose="020B0604020202020204" pitchFamily="34" charset="0"/>
                <a:ea typeface="DejaVu Sans" charset="0"/>
                <a:cs typeface="DejaVu Sans" charset="0"/>
              </a:rPr>
              <a:t>Hence the two strands become </a:t>
            </a:r>
            <a:r>
              <a:rPr lang="en-IN" altLang="en-US" b="1" baseline="0" dirty="0">
                <a:latin typeface="Arial" panose="020B0604020202020204" pitchFamily="34" charset="0"/>
                <a:ea typeface="DejaVu Sans" charset="0"/>
                <a:cs typeface="DejaVu Sans" charset="0"/>
              </a:rPr>
              <a:t>complementary</a:t>
            </a:r>
            <a:r>
              <a:rPr lang="en-IN" altLang="en-US" b="0" baseline="0" dirty="0">
                <a:latin typeface="Arial" panose="020B0604020202020204" pitchFamily="34" charset="0"/>
                <a:ea typeface="DejaVu Sans" charset="0"/>
                <a:cs typeface="DejaVu Sans" charset="0"/>
              </a:rPr>
              <a:t> to each other</a:t>
            </a:r>
            <a:r>
              <a:rPr lang="en-IN" altLang="en-US" b="1" baseline="0" dirty="0">
                <a:latin typeface="Arial" panose="020B0604020202020204" pitchFamily="34" charset="0"/>
                <a:ea typeface="DejaVu Sans" charset="0"/>
                <a:cs typeface="DejaVu Sans" charset="0"/>
              </a:rPr>
              <a:t>. </a:t>
            </a:r>
            <a:r>
              <a:rPr lang="en-IN" altLang="en-US" b="1" dirty="0">
                <a:latin typeface="Arial" panose="020B0604020202020204" pitchFamily="34" charset="0"/>
                <a:ea typeface="DejaVu Sans" charset="0"/>
                <a:cs typeface="DejaVu Sans" charset="0"/>
              </a:rPr>
              <a:t>Directionality </a:t>
            </a:r>
            <a:r>
              <a:rPr lang="en-IN" altLang="en-US" b="0" dirty="0">
                <a:latin typeface="Arial" panose="020B0604020202020204" pitchFamily="34" charset="0"/>
                <a:ea typeface="DejaVu Sans" charset="0"/>
                <a:cs typeface="DejaVu Sans" charset="0"/>
              </a:rPr>
              <a:t>of two strands is </a:t>
            </a:r>
            <a:r>
              <a:rPr lang="en-IN" altLang="en-US" b="1" dirty="0">
                <a:latin typeface="Arial" panose="020B0604020202020204" pitchFamily="34" charset="0"/>
                <a:ea typeface="DejaVu Sans" charset="0"/>
                <a:cs typeface="DejaVu Sans" charset="0"/>
              </a:rPr>
              <a:t>opposite: one is 5’-3’ and another</a:t>
            </a:r>
            <a:r>
              <a:rPr lang="en-IN" altLang="en-US" b="1" baseline="0" dirty="0">
                <a:latin typeface="Arial" panose="020B0604020202020204" pitchFamily="34" charset="0"/>
                <a:ea typeface="DejaVu Sans" charset="0"/>
                <a:cs typeface="DejaVu Sans" charset="0"/>
              </a:rPr>
              <a:t> is 3’-5’. </a:t>
            </a:r>
            <a:r>
              <a:rPr lang="en-IN" altLang="en-US" b="0" baseline="0" dirty="0">
                <a:latin typeface="Arial" panose="020B0604020202020204" pitchFamily="34" charset="0"/>
                <a:ea typeface="DejaVu Sans" charset="0"/>
                <a:cs typeface="DejaVu Sans" charset="0"/>
              </a:rPr>
              <a:t>Hence complementary DNA strands are </a:t>
            </a:r>
            <a:r>
              <a:rPr lang="en-IN" altLang="en-US" b="1" baseline="0" dirty="0">
                <a:latin typeface="Arial" panose="020B0604020202020204" pitchFamily="34" charset="0"/>
                <a:ea typeface="DejaVu Sans" charset="0"/>
                <a:cs typeface="DejaVu Sans" charset="0"/>
              </a:rPr>
              <a:t>antiparallel. </a:t>
            </a:r>
            <a:r>
              <a:rPr lang="en-US" altLang="en-US" dirty="0">
                <a:latin typeface="Arial" panose="020B0604020202020204" pitchFamily="34" charset="0"/>
                <a:ea typeface="DejaVu Sans" charset="0"/>
                <a:cs typeface="DejaVu Sans" charset="0"/>
              </a:rPr>
              <a:t>The base-paired antiparallel strands differ in base composition: the left strand has the composition A</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T</a:t>
            </a:r>
            <a:r>
              <a:rPr lang="en-US" altLang="en-US" baseline="-25000" dirty="0">
                <a:latin typeface="Arial" panose="020B0604020202020204" pitchFamily="34" charset="0"/>
                <a:ea typeface="DejaVu Sans" charset="0"/>
                <a:cs typeface="DejaVu Sans" charset="0"/>
              </a:rPr>
              <a:t>2</a:t>
            </a:r>
            <a:r>
              <a:rPr lang="en-US" altLang="en-US" dirty="0">
                <a:latin typeface="Arial" panose="020B0604020202020204" pitchFamily="34" charset="0"/>
                <a:ea typeface="DejaVu Sans" charset="0"/>
                <a:cs typeface="DejaVu Sans" charset="0"/>
              </a:rPr>
              <a:t> G</a:t>
            </a:r>
            <a:r>
              <a:rPr lang="en-US" altLang="en-US" baseline="-25000" dirty="0">
                <a:latin typeface="Arial" panose="020B0604020202020204" pitchFamily="34" charset="0"/>
                <a:ea typeface="DejaVu Sans" charset="0"/>
                <a:cs typeface="DejaVu Sans" charset="0"/>
              </a:rPr>
              <a:t>1</a:t>
            </a:r>
            <a:r>
              <a:rPr lang="en-US" altLang="en-US" dirty="0">
                <a:latin typeface="Arial" panose="020B0604020202020204" pitchFamily="34" charset="0"/>
                <a:ea typeface="DejaVu Sans" charset="0"/>
                <a:cs typeface="DejaVu Sans" charset="0"/>
              </a:rPr>
              <a:t> C</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the right, A</a:t>
            </a:r>
            <a:r>
              <a:rPr lang="en-US" altLang="en-US" baseline="-25000" dirty="0">
                <a:latin typeface="Arial" panose="020B0604020202020204" pitchFamily="34" charset="0"/>
                <a:ea typeface="DejaVu Sans" charset="0"/>
                <a:cs typeface="DejaVu Sans" charset="0"/>
              </a:rPr>
              <a:t>2</a:t>
            </a:r>
            <a:r>
              <a:rPr lang="en-US" altLang="en-US" dirty="0">
                <a:latin typeface="Arial" panose="020B0604020202020204" pitchFamily="34" charset="0"/>
                <a:ea typeface="DejaVu Sans" charset="0"/>
                <a:cs typeface="DejaVu Sans" charset="0"/>
              </a:rPr>
              <a:t> T</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G</a:t>
            </a:r>
            <a:r>
              <a:rPr lang="en-US" altLang="en-US" baseline="-25000" dirty="0">
                <a:latin typeface="Arial" panose="020B0604020202020204" pitchFamily="34" charset="0"/>
                <a:ea typeface="DejaVu Sans" charset="0"/>
                <a:cs typeface="DejaVu Sans" charset="0"/>
              </a:rPr>
              <a:t>3</a:t>
            </a:r>
            <a:r>
              <a:rPr lang="en-US" altLang="en-US" dirty="0">
                <a:latin typeface="Arial" panose="020B0604020202020204" pitchFamily="34" charset="0"/>
                <a:ea typeface="DejaVu Sans" charset="0"/>
                <a:cs typeface="DejaVu Sans" charset="0"/>
              </a:rPr>
              <a:t> C</a:t>
            </a:r>
            <a:r>
              <a:rPr lang="en-US" altLang="en-US" baseline="-25000" dirty="0">
                <a:latin typeface="Arial" panose="020B0604020202020204" pitchFamily="34" charset="0"/>
                <a:ea typeface="DejaVu Sans" charset="0"/>
                <a:cs typeface="DejaVu Sans" charset="0"/>
              </a:rPr>
              <a:t>1</a:t>
            </a:r>
            <a:r>
              <a:rPr lang="en-US" altLang="en-US" dirty="0">
                <a:latin typeface="Arial" panose="020B0604020202020204" pitchFamily="34" charset="0"/>
                <a:ea typeface="DejaVu Sans" charset="0"/>
                <a:cs typeface="DejaVu Sans" charset="0"/>
              </a:rPr>
              <a:t>.</a:t>
            </a:r>
            <a:endParaRPr lang="en-IN" altLang="en-US" b="1"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64734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A595019-75FC-486E-83C8-F846C3B76DB2}" type="slidenum">
              <a:rPr lang="en-US" altLang="en-US" smtClean="0"/>
              <a:pPr/>
              <a:t>26</a:t>
            </a:fld>
            <a:endParaRPr lang="en-US" altLang="en-US"/>
          </a:p>
        </p:txBody>
      </p:sp>
      <p:sp>
        <p:nvSpPr>
          <p:cNvPr id="3174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DNA structure was discovered in 1953 by James Watson and Francis Crick based upon the x-ray diffraction</a:t>
            </a:r>
            <a:r>
              <a:rPr lang="en-US" altLang="en-US" baseline="0" dirty="0">
                <a:latin typeface="Arial" panose="020B0604020202020204" pitchFamily="34" charset="0"/>
              </a:rPr>
              <a:t> data obtained by Rosalind Franklin and Maurice Wilkins. They proposed a double helix structure for double stranded DNA with A always hydrogen bonded to T and G with C.</a:t>
            </a:r>
            <a:r>
              <a:rPr lang="en-US" altLang="en-US" dirty="0">
                <a:latin typeface="Arial" panose="020B0604020202020204" pitchFamily="34" charset="0"/>
              </a:rPr>
              <a:t> </a:t>
            </a:r>
          </a:p>
        </p:txBody>
      </p:sp>
    </p:spTree>
    <p:extLst>
      <p:ext uri="{BB962C8B-B14F-4D97-AF65-F5344CB8AC3E}">
        <p14:creationId xmlns:p14="http://schemas.microsoft.com/office/powerpoint/2010/main" val="2793538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8A53D02-E562-4D14-B309-595B20D0E0EC}" type="slidenum">
              <a:rPr lang="en-US" altLang="en-US" smtClean="0"/>
              <a:pPr/>
              <a:t>27</a:t>
            </a:fld>
            <a:endParaRPr lang="en-US" altLang="en-US"/>
          </a:p>
        </p:txBody>
      </p:sp>
      <p:sp>
        <p:nvSpPr>
          <p:cNvPr id="3584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35844"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Watson-Crick model for the structure of DNA.</a:t>
            </a:r>
            <a:r>
              <a:rPr lang="en-IN" altLang="en-US" dirty="0">
                <a:latin typeface="Arial" panose="020B0604020202020204" pitchFamily="34" charset="0"/>
                <a:ea typeface="DejaVu Sans" charset="0"/>
                <a:cs typeface="DejaVu Sans" charset="0"/>
              </a:rPr>
              <a:t> In this structure, the pentose phosphate backbone of the DNA strands, which is significantly polar in nature remains outside and the bases which are hydrophobic</a:t>
            </a:r>
            <a:r>
              <a:rPr lang="en-IN" altLang="en-US" baseline="0" dirty="0">
                <a:latin typeface="Arial" panose="020B0604020202020204" pitchFamily="34" charset="0"/>
                <a:ea typeface="DejaVu Sans" charset="0"/>
                <a:cs typeface="DejaVu Sans" charset="0"/>
              </a:rPr>
              <a:t> pointed towards inside. The bases of the anti-parallel strands participates in H-bonding with each other. </a:t>
            </a:r>
            <a:r>
              <a:rPr lang="en-IN" altLang="en-US" dirty="0">
                <a:latin typeface="Arial" panose="020B0604020202020204" pitchFamily="34" charset="0"/>
                <a:ea typeface="DejaVu Sans" charset="0"/>
                <a:cs typeface="DejaVu Sans" charset="0"/>
              </a:rPr>
              <a:t>The original model proposed by Watson and Crick had 10 base pairs, or 34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(3.4 nm), per turn of the helix; subsequent measurements revealed 10.5 base pairs, or 36 </a:t>
            </a:r>
            <a:r>
              <a:rPr lang="en-IN" altLang="en-US" dirty="0" err="1">
                <a:latin typeface="Lucida Grande" pitchFamily="48" charset="0"/>
                <a:ea typeface="DejaVu Sans" charset="0"/>
                <a:cs typeface="DejaVu Sans" charset="0"/>
              </a:rPr>
              <a:t>Å</a:t>
            </a:r>
            <a:r>
              <a:rPr lang="en-IN" altLang="en-US" dirty="0">
                <a:latin typeface="Arial" panose="020B0604020202020204" pitchFamily="34" charset="0"/>
                <a:ea typeface="DejaVu Sans" charset="0"/>
                <a:cs typeface="DejaVu Sans" charset="0"/>
              </a:rPr>
              <a:t> (3.6 nm), per turn. (a) Schematic representation, showing dimensions of the helix. (b) Stick representation showing the backbone and stacking of the bases. (c) Space-filling model.</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The spaces in between the interwind</a:t>
            </a:r>
            <a:r>
              <a:rPr lang="en-IN" altLang="en-US" baseline="0" dirty="0">
                <a:latin typeface="Arial" panose="020B0604020202020204" pitchFamily="34" charset="0"/>
                <a:ea typeface="DejaVu Sans" charset="0"/>
                <a:cs typeface="DejaVu Sans" charset="0"/>
              </a:rPr>
              <a:t> strands forms two helical grooves of different width as </a:t>
            </a:r>
            <a:r>
              <a:rPr lang="en-IN" altLang="en-US" b="1" baseline="0" dirty="0">
                <a:latin typeface="Arial" panose="020B0604020202020204" pitchFamily="34" charset="0"/>
                <a:ea typeface="DejaVu Sans" charset="0"/>
                <a:cs typeface="DejaVu Sans" charset="0"/>
              </a:rPr>
              <a:t>major and minor grooves</a:t>
            </a:r>
            <a:r>
              <a:rPr lang="en-IN" altLang="en-US" baseline="0" dirty="0">
                <a:latin typeface="Arial" panose="020B0604020202020204" pitchFamily="34" charset="0"/>
                <a:ea typeface="DejaVu Sans" charset="0"/>
                <a:cs typeface="DejaVu Sans" charset="0"/>
              </a:rPr>
              <a:t>. </a:t>
            </a:r>
            <a:r>
              <a:rPr lang="en-IN" altLang="en-US" b="1" baseline="0" dirty="0">
                <a:latin typeface="Arial" panose="020B0604020202020204" pitchFamily="34" charset="0"/>
                <a:ea typeface="DejaVu Sans" charset="0"/>
                <a:cs typeface="DejaVu Sans" charset="0"/>
              </a:rPr>
              <a:t>The bases are accessible to outside molecules, like water or DNA binding proteins </a:t>
            </a:r>
            <a:r>
              <a:rPr lang="en-IN" altLang="en-US" baseline="0" dirty="0">
                <a:latin typeface="Arial" panose="020B0604020202020204" pitchFamily="34" charset="0"/>
                <a:ea typeface="DejaVu Sans" charset="0"/>
                <a:cs typeface="DejaVu Sans" charset="0"/>
              </a:rPr>
              <a:t>and forms two different kinds of binding surfaces for them.</a:t>
            </a:r>
            <a:endParaRPr lang="en-IN" altLang="en-US"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168847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7B1C8E6-DC5F-4A64-8912-F8E9322CD927}" type="slidenum">
              <a:rPr lang="en-US" altLang="en-US" smtClean="0"/>
              <a:pPr/>
              <a:t>28</a:t>
            </a:fld>
            <a:endParaRPr lang="en-US" altLang="en-US"/>
          </a:p>
        </p:txBody>
      </p:sp>
      <p:sp>
        <p:nvSpPr>
          <p:cNvPr id="46083"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6084" name="Text Box 2"/>
          <p:cNvSpPr>
            <a:spLocks noGrp="1" noChangeArrowheads="1"/>
          </p:cNvSpPr>
          <p:nvPr>
            <p:ph type="body" idx="1"/>
          </p:nvPr>
        </p:nvSpPr>
        <p:spPr>
          <a:xfrm>
            <a:off x="1325669" y="4225727"/>
            <a:ext cx="7291176" cy="202834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Reversible denaturation and annealing (renaturation) of DNA.</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0" dirty="0">
                <a:latin typeface="Arial" panose="020B0604020202020204" pitchFamily="34" charset="0"/>
                <a:ea typeface="DejaVu Sans" charset="0"/>
                <a:cs typeface="DejaVu Sans" charset="0"/>
              </a:rPr>
              <a:t>Upon denaturation, the hydrophobic bases gets exposed to outside solvent hence becomes insoluble and precipitated out. That</a:t>
            </a:r>
            <a:r>
              <a:rPr lang="mr-IN" altLang="en-US" b="0" dirty="0">
                <a:latin typeface="Arial" panose="020B0604020202020204" pitchFamily="34" charset="0"/>
                <a:ea typeface="DejaVu Sans" charset="0"/>
                <a:cs typeface="DejaVu Sans" charset="0"/>
              </a:rPr>
              <a:t>’</a:t>
            </a:r>
            <a:r>
              <a:rPr lang="en-IN" altLang="en-US" b="0" dirty="0">
                <a:latin typeface="Arial" panose="020B0604020202020204" pitchFamily="34" charset="0"/>
                <a:ea typeface="DejaVu Sans" charset="0"/>
                <a:cs typeface="DejaVu Sans" charset="0"/>
              </a:rPr>
              <a:t>s why if you denature DNA using</a:t>
            </a:r>
            <a:r>
              <a:rPr lang="en-IN" altLang="en-US" b="0" baseline="0" dirty="0">
                <a:latin typeface="Arial" panose="020B0604020202020204" pitchFamily="34" charset="0"/>
                <a:ea typeface="DejaVu Sans" charset="0"/>
                <a:cs typeface="DejaVu Sans" charset="0"/>
              </a:rPr>
              <a:t> heat or other chemical reagents it forms insoluble matter.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baseline="0" dirty="0">
                <a:latin typeface="Arial" panose="020B0604020202020204" pitchFamily="34" charset="0"/>
                <a:ea typeface="DejaVu Sans" charset="0"/>
                <a:cs typeface="DejaVu Sans" charset="0"/>
              </a:rPr>
              <a:t>Double stranded DNA helix is the energetically favourable structure. </a:t>
            </a:r>
            <a:r>
              <a:rPr lang="en-IN" altLang="en-US" b="0" baseline="0" dirty="0">
                <a:latin typeface="Arial" panose="020B0604020202020204" pitchFamily="34" charset="0"/>
                <a:ea typeface="DejaVu Sans" charset="0"/>
                <a:cs typeface="DejaVu Sans" charset="0"/>
              </a:rPr>
              <a:t>That</a:t>
            </a:r>
            <a:r>
              <a:rPr lang="mr-IN" altLang="en-US" b="0" baseline="0" dirty="0">
                <a:latin typeface="Arial" panose="020B0604020202020204" pitchFamily="34" charset="0"/>
                <a:ea typeface="DejaVu Sans" charset="0"/>
                <a:cs typeface="DejaVu Sans" charset="0"/>
              </a:rPr>
              <a:t>’</a:t>
            </a:r>
            <a:r>
              <a:rPr lang="en-IN" altLang="en-US" b="0" baseline="0" dirty="0">
                <a:latin typeface="Arial" panose="020B0604020202020204" pitchFamily="34" charset="0"/>
                <a:ea typeface="DejaVu Sans" charset="0"/>
                <a:cs typeface="DejaVu Sans" charset="0"/>
              </a:rPr>
              <a:t>s why, it takes energy to denature the DNA. Entropy decreases. Free energy increases. Non-spontaneous process.</a:t>
            </a:r>
            <a:endParaRPr lang="en-IN" altLang="en-US" b="0" dirty="0">
              <a:latin typeface="Arial" panose="020B0604020202020204" pitchFamily="34" charset="0"/>
              <a:ea typeface="DejaVu Sans" charset="0"/>
              <a:cs typeface="DejaVu Sans" charset="0"/>
            </a:endParaRPr>
          </a:p>
        </p:txBody>
      </p:sp>
    </p:spTree>
    <p:extLst>
      <p:ext uri="{BB962C8B-B14F-4D97-AF65-F5344CB8AC3E}">
        <p14:creationId xmlns:p14="http://schemas.microsoft.com/office/powerpoint/2010/main" val="4153514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81D49DB-5A30-4007-B3FD-77A2290B1694}" type="slidenum">
              <a:rPr lang="en-US" altLang="en-US" smtClean="0"/>
              <a:pPr/>
              <a:t>29</a:t>
            </a:fld>
            <a:endParaRPr lang="en-US" altLang="en-US"/>
          </a:p>
        </p:txBody>
      </p:sp>
      <p:sp>
        <p:nvSpPr>
          <p:cNvPr id="48131" name="Rectangle 1"/>
          <p:cNvSpPr>
            <a:spLocks noGrp="1" noRot="1" noChangeAspect="1" noChangeArrowheads="1" noTextEdit="1"/>
          </p:cNvSpPr>
          <p:nvPr>
            <p:ph type="sldImg"/>
          </p:nvPr>
        </p:nvSpPr>
        <p:spPr bwMode="auto">
          <a:xfrm>
            <a:off x="2698750" y="506413"/>
            <a:ext cx="4433888" cy="3324225"/>
          </a:xfrm>
          <a:solidFill>
            <a:srgbClr val="FFFFFF"/>
          </a:solidFill>
          <a:ln>
            <a:solidFill>
              <a:srgbClr val="000000"/>
            </a:solidFill>
            <a:miter lim="800000"/>
            <a:headEnd/>
            <a:tailEnd/>
          </a:ln>
        </p:spPr>
      </p:sp>
      <p:sp>
        <p:nvSpPr>
          <p:cNvPr id="48132" name="Text Box 2"/>
          <p:cNvSpPr>
            <a:spLocks noGrp="1" noChangeArrowheads="1"/>
          </p:cNvSpPr>
          <p:nvPr>
            <p:ph type="body" idx="1"/>
          </p:nvPr>
        </p:nvSpPr>
        <p:spPr>
          <a:xfrm>
            <a:off x="1325669" y="4169384"/>
            <a:ext cx="7291176" cy="20846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b="1" dirty="0">
                <a:latin typeface="Arial" panose="020B0604020202020204" pitchFamily="34" charset="0"/>
                <a:ea typeface="DejaVu Sans" charset="0"/>
                <a:cs typeface="DejaVu Sans" charset="0"/>
              </a:rPr>
              <a:t>Heat denaturation of DNA.</a:t>
            </a:r>
            <a:r>
              <a:rPr lang="en-IN" altLang="en-US" dirty="0">
                <a:latin typeface="Arial" panose="020B0604020202020204" pitchFamily="34" charset="0"/>
                <a:ea typeface="DejaVu Sans" charset="0"/>
                <a:cs typeface="DejaVu Sans" charset="0"/>
              </a:rPr>
              <a:t> (a) The denaturation, or melting, curves of two DNA specimens. The temperature at the midpoint of the transition (</a:t>
            </a:r>
            <a:r>
              <a:rPr lang="en-IN" altLang="en-US" b="1" i="1" dirty="0">
                <a:latin typeface="Arial" panose="020B0604020202020204" pitchFamily="34" charset="0"/>
                <a:ea typeface="DejaVu Sans" charset="0"/>
                <a:cs typeface="DejaVu Sans" charset="0"/>
              </a:rPr>
              <a:t>t</a:t>
            </a:r>
            <a:r>
              <a:rPr lang="en-IN" altLang="en-US" b="1" baseline="-25000" dirty="0">
                <a:latin typeface="Arial" panose="020B0604020202020204" pitchFamily="34" charset="0"/>
                <a:ea typeface="DejaVu Sans" charset="0"/>
                <a:cs typeface="DejaVu Sans" charset="0"/>
              </a:rPr>
              <a:t>m</a:t>
            </a:r>
            <a:r>
              <a:rPr lang="en-IN" altLang="en-US" dirty="0">
                <a:latin typeface="Arial" panose="020B0604020202020204" pitchFamily="34" charset="0"/>
                <a:ea typeface="DejaVu Sans" charset="0"/>
                <a:cs typeface="DejaVu Sans" charset="0"/>
              </a:rPr>
              <a:t>) is the melting point; it depends on </a:t>
            </a:r>
            <a:r>
              <a:rPr lang="en-IN" altLang="en-US" b="1" dirty="0">
                <a:latin typeface="Arial" panose="020B0604020202020204" pitchFamily="34" charset="0"/>
                <a:ea typeface="DejaVu Sans" charset="0"/>
                <a:cs typeface="DejaVu Sans" charset="0"/>
              </a:rPr>
              <a:t>pH</a:t>
            </a:r>
            <a:r>
              <a:rPr lang="en-IN" altLang="en-US" dirty="0">
                <a:latin typeface="Arial" panose="020B0604020202020204" pitchFamily="34" charset="0"/>
                <a:ea typeface="DejaVu Sans" charset="0"/>
                <a:cs typeface="DejaVu Sans" charset="0"/>
              </a:rPr>
              <a:t> and </a:t>
            </a:r>
            <a:r>
              <a:rPr lang="en-IN" altLang="en-US" b="1" dirty="0">
                <a:latin typeface="Arial" panose="020B0604020202020204" pitchFamily="34" charset="0"/>
                <a:ea typeface="DejaVu Sans" charset="0"/>
                <a:cs typeface="DejaVu Sans" charset="0"/>
              </a:rPr>
              <a:t>ionic strength </a:t>
            </a:r>
            <a:r>
              <a:rPr lang="en-IN" altLang="en-US" dirty="0">
                <a:latin typeface="Arial" panose="020B0604020202020204" pitchFamily="34" charset="0"/>
                <a:ea typeface="DejaVu Sans" charset="0"/>
                <a:cs typeface="DejaVu Sans" charset="0"/>
              </a:rPr>
              <a:t>and on the </a:t>
            </a:r>
            <a:r>
              <a:rPr lang="en-IN" altLang="en-US" b="1" dirty="0">
                <a:latin typeface="Arial" panose="020B0604020202020204" pitchFamily="34" charset="0"/>
                <a:ea typeface="DejaVu Sans" charset="0"/>
                <a:cs typeface="DejaVu Sans" charset="0"/>
              </a:rPr>
              <a:t>size</a:t>
            </a:r>
            <a:r>
              <a:rPr lang="en-IN" altLang="en-US" dirty="0">
                <a:latin typeface="Arial" panose="020B0604020202020204" pitchFamily="34" charset="0"/>
                <a:ea typeface="DejaVu Sans" charset="0"/>
                <a:cs typeface="DejaVu Sans" charset="0"/>
              </a:rPr>
              <a:t> and </a:t>
            </a:r>
            <a:r>
              <a:rPr lang="en-IN" altLang="en-US" b="1" dirty="0">
                <a:latin typeface="Arial" panose="020B0604020202020204" pitchFamily="34" charset="0"/>
                <a:ea typeface="DejaVu Sans" charset="0"/>
                <a:cs typeface="DejaVu Sans" charset="0"/>
              </a:rPr>
              <a:t>base composition </a:t>
            </a:r>
            <a:r>
              <a:rPr lang="en-IN" altLang="en-US" dirty="0">
                <a:latin typeface="Arial" panose="020B0604020202020204" pitchFamily="34" charset="0"/>
                <a:ea typeface="DejaVu Sans" charset="0"/>
                <a:cs typeface="DejaVu Sans" charset="0"/>
              </a:rPr>
              <a:t>of the DNA. </a:t>
            </a:r>
          </a:p>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IN" altLang="en-US" dirty="0">
                <a:latin typeface="Arial" panose="020B0604020202020204" pitchFamily="34" charset="0"/>
                <a:ea typeface="DejaVu Sans" charset="0"/>
                <a:cs typeface="DejaVu Sans" charset="0"/>
              </a:rPr>
              <a:t>G-C base pair has three hydrogen bonds while A-T base pair has two hydrogen bonds. Hence, DNA sequences with higher G-C content are relatively tightly held together and have higher melting point.</a:t>
            </a:r>
          </a:p>
        </p:txBody>
      </p:sp>
    </p:spTree>
    <p:extLst>
      <p:ext uri="{BB962C8B-B14F-4D97-AF65-F5344CB8AC3E}">
        <p14:creationId xmlns:p14="http://schemas.microsoft.com/office/powerpoint/2010/main" val="731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30</a:t>
            </a:fld>
            <a:endParaRPr lang="en-US" altLang="en-US"/>
          </a:p>
        </p:txBody>
      </p:sp>
    </p:spTree>
    <p:extLst>
      <p:ext uri="{BB962C8B-B14F-4D97-AF65-F5344CB8AC3E}">
        <p14:creationId xmlns:p14="http://schemas.microsoft.com/office/powerpoint/2010/main" val="4293269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a:t>
            </a:fld>
            <a:endParaRPr lang="en-US" altLang="en-US"/>
          </a:p>
        </p:txBody>
      </p:sp>
    </p:spTree>
    <p:extLst>
      <p:ext uri="{BB962C8B-B14F-4D97-AF65-F5344CB8AC3E}">
        <p14:creationId xmlns:p14="http://schemas.microsoft.com/office/powerpoint/2010/main" val="4349496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charset="0"/>
                <a:ea typeface="+mn-ea"/>
                <a:cs typeface="+mn-cs"/>
              </a:rPr>
              <a:t>Griffith's experiment</a:t>
            </a:r>
            <a:r>
              <a:rPr lang="en-US" sz="1200" b="0" i="0" kern="1200" dirty="0">
                <a:solidFill>
                  <a:schemeClr val="tx1"/>
                </a:solidFill>
                <a:effectLst/>
                <a:latin typeface="Arial" charset="0"/>
                <a:ea typeface="+mn-ea"/>
                <a:cs typeface="+mn-cs"/>
              </a:rPr>
              <a:t>, reported in 1928 by </a:t>
            </a:r>
            <a:r>
              <a:rPr lang="en-US" sz="1200" b="0" i="0" u="none" strike="noStrike" kern="1200" dirty="0">
                <a:solidFill>
                  <a:schemeClr val="tx1"/>
                </a:solidFill>
                <a:effectLst/>
                <a:latin typeface="Arial" charset="0"/>
                <a:ea typeface="+mn-ea"/>
                <a:cs typeface="+mn-cs"/>
                <a:hlinkClick r:id="rId3" tooltip="Frederick Griffith"/>
              </a:rPr>
              <a:t>Frederick Griffith</a:t>
            </a:r>
            <a:r>
              <a:rPr lang="en-US" sz="1200" b="0" i="0" u="none" strike="noStrike" kern="120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Griffith's findings were followed by </a:t>
            </a:r>
            <a:r>
              <a:rPr lang="en-US" sz="1200" b="0" i="0" u="none" strike="noStrike" kern="1200" dirty="0">
                <a:solidFill>
                  <a:schemeClr val="tx1"/>
                </a:solidFill>
                <a:effectLst/>
                <a:latin typeface="Arial" charset="0"/>
                <a:ea typeface="+mn-ea"/>
                <a:cs typeface="+mn-cs"/>
                <a:hlinkClick r:id="rId4" tooltip="Avery–MacLeod–McCarty experiment"/>
              </a:rPr>
              <a:t>research in the late 1930s and early 40s</a:t>
            </a:r>
            <a:r>
              <a:rPr lang="en-US" sz="1200" b="0" i="0" kern="1200" dirty="0">
                <a:solidFill>
                  <a:schemeClr val="tx1"/>
                </a:solidFill>
                <a:effectLst/>
                <a:latin typeface="Arial" charset="0"/>
                <a:ea typeface="+mn-ea"/>
                <a:cs typeface="+mn-cs"/>
              </a:rPr>
              <a:t> that isolated </a:t>
            </a:r>
            <a:r>
              <a:rPr lang="en-US" sz="1200" b="0" i="0" u="none" strike="noStrike" kern="1200" dirty="0">
                <a:solidFill>
                  <a:schemeClr val="tx1"/>
                </a:solidFill>
                <a:effectLst/>
                <a:latin typeface="Arial" charset="0"/>
                <a:ea typeface="+mn-ea"/>
                <a:cs typeface="+mn-cs"/>
                <a:hlinkClick r:id="rId5" tooltip="DNA"/>
              </a:rPr>
              <a:t>DNA</a:t>
            </a:r>
            <a:r>
              <a:rPr lang="en-US" sz="1200" b="0" i="0" kern="1200" dirty="0">
                <a:solidFill>
                  <a:schemeClr val="tx1"/>
                </a:solidFill>
                <a:effectLst/>
                <a:latin typeface="Arial" charset="0"/>
                <a:ea typeface="+mn-ea"/>
                <a:cs typeface="+mn-cs"/>
              </a:rPr>
              <a:t> as the material that communicated this genetic information. </a:t>
            </a:r>
          </a:p>
          <a:p>
            <a:r>
              <a:rPr lang="en-US" sz="1200" b="1" i="0" kern="1200" dirty="0">
                <a:solidFill>
                  <a:schemeClr val="tx1"/>
                </a:solidFill>
                <a:effectLst/>
                <a:latin typeface="Arial" charset="0"/>
                <a:ea typeface="+mn-ea"/>
                <a:cs typeface="+mn-cs"/>
              </a:rPr>
              <a:t>Frederick Griffith</a:t>
            </a:r>
            <a:r>
              <a:rPr lang="en-US" sz="1200" b="0" i="0" kern="1200" dirty="0">
                <a:solidFill>
                  <a:schemeClr val="tx1"/>
                </a:solidFill>
                <a:effectLst/>
                <a:latin typeface="Arial" charset="0"/>
                <a:ea typeface="+mn-ea"/>
                <a:cs typeface="+mn-cs"/>
              </a:rPr>
              <a:t> was a British </a:t>
            </a:r>
            <a:r>
              <a:rPr lang="en-US" sz="1200" b="0" i="0" u="none" strike="noStrike" kern="1200" dirty="0">
                <a:solidFill>
                  <a:schemeClr val="tx1"/>
                </a:solidFill>
                <a:effectLst/>
                <a:latin typeface="Arial" charset="0"/>
                <a:ea typeface="+mn-ea"/>
                <a:cs typeface="+mn-cs"/>
                <a:hlinkClick r:id="rId6" tooltip="Bacteriologist"/>
              </a:rPr>
              <a:t>bacteriologist</a:t>
            </a:r>
            <a:r>
              <a:rPr lang="en-US" sz="1200" b="0" i="0" kern="1200" dirty="0">
                <a:solidFill>
                  <a:schemeClr val="tx1"/>
                </a:solidFill>
                <a:effectLst/>
                <a:latin typeface="Arial" charset="0"/>
                <a:ea typeface="+mn-ea"/>
                <a:cs typeface="+mn-cs"/>
              </a:rPr>
              <a:t> whose focus was</a:t>
            </a:r>
            <a:r>
              <a:rPr lang="en-US" sz="1200" b="0" i="0" kern="1200" baseline="0" dirty="0">
                <a:solidFill>
                  <a:schemeClr val="tx1"/>
                </a:solidFill>
                <a:effectLst/>
                <a:latin typeface="Arial" charset="0"/>
                <a:ea typeface="+mn-ea"/>
                <a:cs typeface="+mn-cs"/>
              </a:rPr>
              <a:t> </a:t>
            </a:r>
            <a:r>
              <a:rPr lang="en-US" sz="1200" b="0" i="0" kern="1200" dirty="0">
                <a:solidFill>
                  <a:schemeClr val="tx1"/>
                </a:solidFill>
                <a:effectLst/>
                <a:latin typeface="Arial" charset="0"/>
                <a:ea typeface="+mn-ea"/>
                <a:cs typeface="+mn-cs"/>
              </a:rPr>
              <a:t>the </a:t>
            </a:r>
            <a:r>
              <a:rPr lang="en-US" sz="1200" b="0" i="0" u="none" strike="noStrike" kern="1200" dirty="0">
                <a:solidFill>
                  <a:schemeClr val="tx1"/>
                </a:solidFill>
                <a:effectLst/>
                <a:latin typeface="Arial" charset="0"/>
                <a:ea typeface="+mn-ea"/>
                <a:cs typeface="+mn-cs"/>
                <a:hlinkClick r:id="rId7" tooltip="Epidemiology"/>
              </a:rPr>
              <a:t>epidemiology</a:t>
            </a:r>
            <a:r>
              <a:rPr lang="en-US" sz="1200" b="0" i="0" kern="1200" dirty="0">
                <a:solidFill>
                  <a:schemeClr val="tx1"/>
                </a:solidFill>
                <a:effectLst/>
                <a:latin typeface="Arial" charset="0"/>
                <a:ea typeface="+mn-ea"/>
                <a:cs typeface="+mn-cs"/>
              </a:rPr>
              <a:t> and </a:t>
            </a:r>
            <a:r>
              <a:rPr lang="en-US" sz="1200" b="0" i="0" u="none" strike="noStrike" kern="1200" dirty="0">
                <a:solidFill>
                  <a:schemeClr val="tx1"/>
                </a:solidFill>
                <a:effectLst/>
                <a:latin typeface="Arial" charset="0"/>
                <a:ea typeface="+mn-ea"/>
                <a:cs typeface="+mn-cs"/>
                <a:hlinkClick r:id="rId8" tooltip="Pathology"/>
              </a:rPr>
              <a:t>pathology</a:t>
            </a:r>
            <a:r>
              <a:rPr lang="en-US" sz="1200" b="0" i="0" kern="1200" dirty="0">
                <a:solidFill>
                  <a:schemeClr val="tx1"/>
                </a:solidFill>
                <a:effectLst/>
                <a:latin typeface="Arial" charset="0"/>
                <a:ea typeface="+mn-ea"/>
                <a:cs typeface="+mn-cs"/>
              </a:rPr>
              <a:t> of bacterial </a:t>
            </a:r>
            <a:r>
              <a:rPr lang="en-US" sz="1200" b="0" i="0" u="none" strike="noStrike" kern="1200" dirty="0">
                <a:solidFill>
                  <a:schemeClr val="tx1"/>
                </a:solidFill>
                <a:effectLst/>
                <a:latin typeface="Arial" charset="0"/>
                <a:ea typeface="+mn-ea"/>
                <a:cs typeface="+mn-cs"/>
                <a:hlinkClick r:id="rId9" tooltip="Pneumonia"/>
              </a:rPr>
              <a:t>pneumonia</a:t>
            </a:r>
            <a:r>
              <a:rPr lang="en-US" sz="1200" b="0" i="0" kern="1200" dirty="0">
                <a:solidFill>
                  <a:schemeClr val="tx1"/>
                </a:solidFill>
                <a:effectLst/>
                <a:latin typeface="Arial" charset="0"/>
                <a:ea typeface="+mn-ea"/>
                <a:cs typeface="+mn-cs"/>
              </a:rPr>
              <a:t>. </a:t>
            </a:r>
            <a:r>
              <a:rPr lang="en-US" sz="1200" b="0" i="0" u="none" strike="noStrike" kern="1200" dirty="0">
                <a:solidFill>
                  <a:schemeClr val="tx1"/>
                </a:solidFill>
                <a:effectLst/>
                <a:latin typeface="Arial" charset="0"/>
                <a:ea typeface="+mn-ea"/>
                <a:cs typeface="+mn-cs"/>
                <a:hlinkClick r:id="rId9" tooltip="Pneumonia"/>
              </a:rPr>
              <a:t>Pneumonia</a:t>
            </a:r>
            <a:r>
              <a:rPr lang="en-US" sz="1200" b="0" i="0" kern="1200" dirty="0">
                <a:solidFill>
                  <a:schemeClr val="tx1"/>
                </a:solidFill>
                <a:effectLst/>
                <a:latin typeface="Arial" charset="0"/>
                <a:ea typeface="+mn-ea"/>
                <a:cs typeface="+mn-cs"/>
              </a:rPr>
              <a:t> was a serious cause of death in the wake of the </a:t>
            </a:r>
            <a:r>
              <a:rPr lang="en-US" sz="1200" b="0" i="0" u="none" strike="noStrike" kern="1200" dirty="0">
                <a:solidFill>
                  <a:schemeClr val="tx1"/>
                </a:solidFill>
                <a:effectLst/>
                <a:latin typeface="Arial" charset="0"/>
                <a:ea typeface="+mn-ea"/>
                <a:cs typeface="+mn-cs"/>
                <a:hlinkClick r:id="rId10" tooltip="1918 flu pandemic"/>
              </a:rPr>
              <a:t>post-WWI Spanish influenza pandemic</a:t>
            </a:r>
            <a:r>
              <a:rPr lang="en-US" sz="1200" b="0" i="0" kern="1200" dirty="0">
                <a:solidFill>
                  <a:schemeClr val="tx1"/>
                </a:solidFill>
                <a:effectLst/>
                <a:latin typeface="Arial" charset="0"/>
                <a:ea typeface="+mn-ea"/>
                <a:cs typeface="+mn-cs"/>
              </a:rPr>
              <a:t>, and Griffith was studying the possibility of creating a vaccine. </a:t>
            </a:r>
          </a:p>
          <a:p>
            <a:r>
              <a:rPr lang="en-US" sz="1200" b="0" i="0" kern="1200" dirty="0">
                <a:solidFill>
                  <a:schemeClr val="tx1"/>
                </a:solidFill>
                <a:effectLst/>
                <a:latin typeface="Arial" charset="0"/>
                <a:ea typeface="+mn-ea"/>
                <a:cs typeface="+mn-cs"/>
              </a:rPr>
              <a:t>This</a:t>
            </a:r>
            <a:r>
              <a:rPr lang="en-US" sz="1200" b="0" i="0" kern="1200" baseline="0" dirty="0">
                <a:solidFill>
                  <a:schemeClr val="tx1"/>
                </a:solidFill>
                <a:effectLst/>
                <a:latin typeface="Arial" charset="0"/>
                <a:ea typeface="+mn-ea"/>
                <a:cs typeface="+mn-cs"/>
              </a:rPr>
              <a:t> discovery was followed by the famous </a:t>
            </a:r>
            <a:r>
              <a:rPr lang="en-US" sz="1200" b="1" i="0" kern="1200" baseline="0" dirty="0">
                <a:solidFill>
                  <a:schemeClr val="tx1"/>
                </a:solidFill>
                <a:effectLst/>
                <a:latin typeface="Arial" charset="0"/>
                <a:ea typeface="+mn-ea"/>
                <a:cs typeface="+mn-cs"/>
              </a:rPr>
              <a:t>Avery, MacLeod and </a:t>
            </a:r>
            <a:r>
              <a:rPr lang="en-GB" b="1" dirty="0"/>
              <a:t>McCarty</a:t>
            </a:r>
            <a:r>
              <a:rPr lang="en-GB" b="0" dirty="0"/>
              <a:t>’s</a:t>
            </a:r>
            <a:r>
              <a:rPr lang="en-GB" b="1" dirty="0"/>
              <a:t> </a:t>
            </a:r>
            <a:r>
              <a:rPr lang="en-GB" b="0" dirty="0"/>
              <a:t>1944</a:t>
            </a:r>
            <a:r>
              <a:rPr lang="en-GB" b="0" baseline="0" dirty="0"/>
              <a:t> experiment </a:t>
            </a:r>
            <a:r>
              <a:rPr lang="en-GB" baseline="0" dirty="0"/>
              <a:t>to show that genetic material is DNA. They digested transforming extract with DNase to show loss of transforming ability. And when they just purified DNA from the extract, that successfully transformed non-virulent bacteria into virulent form. </a:t>
            </a:r>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31</a:t>
            </a:fld>
            <a:endParaRPr lang="en-US" altLang="en-US"/>
          </a:p>
        </p:txBody>
      </p:sp>
    </p:spTree>
    <p:extLst>
      <p:ext uri="{BB962C8B-B14F-4D97-AF65-F5344CB8AC3E}">
        <p14:creationId xmlns:p14="http://schemas.microsoft.com/office/powerpoint/2010/main" val="377585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33</a:t>
            </a:fld>
            <a:endParaRPr lang="en-US" altLang="en-US"/>
          </a:p>
        </p:txBody>
      </p:sp>
    </p:spTree>
    <p:extLst>
      <p:ext uri="{BB962C8B-B14F-4D97-AF65-F5344CB8AC3E}">
        <p14:creationId xmlns:p14="http://schemas.microsoft.com/office/powerpoint/2010/main" val="171532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6F7BDF-2038-486C-9B57-F152D5EA0609}" type="slidenum">
              <a:rPr lang="en-US" altLang="en-US" smtClean="0"/>
              <a:pPr/>
              <a:t>34</a:t>
            </a:fld>
            <a:endParaRPr lang="en-US" altLang="en-US"/>
          </a:p>
        </p:txBody>
      </p:sp>
      <p:sp>
        <p:nvSpPr>
          <p:cNvPr id="52227"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a:xfrm>
            <a:off x="1325669" y="3211553"/>
            <a:ext cx="7291176" cy="304252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381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DE55AA-2426-4621-AB20-941E026C20AC}" type="slidenum">
              <a:rPr lang="en-US" altLang="en-US" smtClean="0"/>
              <a:pPr/>
              <a:t>36</a:t>
            </a:fld>
            <a:endParaRPr lang="en-US" altLang="en-US"/>
          </a:p>
        </p:txBody>
      </p:sp>
      <p:sp>
        <p:nvSpPr>
          <p:cNvPr id="5632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rPr>
              <a:t>Semiconservative</a:t>
            </a:r>
            <a:r>
              <a:rPr lang="en-US" altLang="en-US" dirty="0">
                <a:latin typeface="Arial" panose="020B0604020202020204" pitchFamily="34" charset="0"/>
              </a:rPr>
              <a:t> replication means that the daughter DNA has one newly synthesized strand and one old strand that served as the template.</a:t>
            </a:r>
          </a:p>
        </p:txBody>
      </p:sp>
    </p:spTree>
    <p:extLst>
      <p:ext uri="{BB962C8B-B14F-4D97-AF65-F5344CB8AC3E}">
        <p14:creationId xmlns:p14="http://schemas.microsoft.com/office/powerpoint/2010/main" val="3951243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DE55AA-2426-4621-AB20-941E026C20AC}" type="slidenum">
              <a:rPr lang="en-US" altLang="en-US" smtClean="0"/>
              <a:pPr/>
              <a:t>39</a:t>
            </a:fld>
            <a:endParaRPr lang="en-US" altLang="en-US"/>
          </a:p>
        </p:txBody>
      </p:sp>
      <p:sp>
        <p:nvSpPr>
          <p:cNvPr id="5632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rPr>
              <a:t>Semiconservative</a:t>
            </a:r>
            <a:r>
              <a:rPr lang="en-US" altLang="en-US" dirty="0">
                <a:latin typeface="Arial" panose="020B0604020202020204" pitchFamily="34" charset="0"/>
              </a:rPr>
              <a:t> replication means that the daughter DNA has one newly synthesized strand and one old strand that served as the template.</a:t>
            </a:r>
          </a:p>
        </p:txBody>
      </p:sp>
    </p:spTree>
    <p:extLst>
      <p:ext uri="{BB962C8B-B14F-4D97-AF65-F5344CB8AC3E}">
        <p14:creationId xmlns:p14="http://schemas.microsoft.com/office/powerpoint/2010/main" val="2897575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CB0F995-BB37-41F4-BE98-51C757E324E9}" type="slidenum">
              <a:rPr lang="en-US" altLang="en-US" smtClean="0"/>
              <a:pPr/>
              <a:t>40</a:t>
            </a:fld>
            <a:endParaRPr lang="en-US" altLang="en-US"/>
          </a:p>
        </p:txBody>
      </p:sp>
      <p:sp>
        <p:nvSpPr>
          <p:cNvPr id="5837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dirty="0">
                <a:latin typeface="Arial" panose="020B0604020202020204" pitchFamily="34" charset="0"/>
                <a:ea typeface="DejaVu Sans" charset="0"/>
                <a:cs typeface="DejaVu Sans" charset="0"/>
              </a:rPr>
              <a:t>The Meselson-Stahl experiment.</a:t>
            </a:r>
            <a:r>
              <a:rPr lang="en-US" altLang="en-US" dirty="0">
                <a:latin typeface="Arial" panose="020B0604020202020204" pitchFamily="34" charset="0"/>
                <a:ea typeface="DejaVu Sans" charset="0"/>
                <a:cs typeface="DejaVu Sans" charset="0"/>
              </a:rPr>
              <a:t> (a) Cells were grown for many generations in a medium containing only heavy nitrogen,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so that all the nitrogen in their DNA was </a:t>
            </a:r>
            <a:r>
              <a:rPr lang="en-US" altLang="en-US" baseline="30000" dirty="0">
                <a:latin typeface="Arial" panose="020B0604020202020204" pitchFamily="34" charset="0"/>
                <a:ea typeface="DejaVu Sans" charset="0"/>
                <a:cs typeface="DejaVu Sans" charset="0"/>
              </a:rPr>
              <a:t>15</a:t>
            </a:r>
            <a:r>
              <a:rPr lang="en-US" altLang="en-US" dirty="0">
                <a:latin typeface="Arial" panose="020B0604020202020204" pitchFamily="34" charset="0"/>
                <a:ea typeface="DejaVu Sans" charset="0"/>
                <a:cs typeface="DejaVu Sans" charset="0"/>
              </a:rPr>
              <a:t>N, as shown by a single band (blue) when centrifuged in a </a:t>
            </a:r>
            <a:r>
              <a:rPr lang="en-US" altLang="en-US" dirty="0" err="1">
                <a:latin typeface="Arial" panose="020B0604020202020204" pitchFamily="34" charset="0"/>
                <a:ea typeface="DejaVu Sans" charset="0"/>
                <a:cs typeface="DejaVu Sans" charset="0"/>
              </a:rPr>
              <a:t>CsCl</a:t>
            </a:r>
            <a:r>
              <a:rPr lang="en-US" altLang="en-US" dirty="0">
                <a:latin typeface="Arial" panose="020B0604020202020204" pitchFamily="34" charset="0"/>
                <a:ea typeface="DejaVu Sans" charset="0"/>
                <a:cs typeface="DejaVu Sans" charset="0"/>
              </a:rPr>
              <a:t> density gradient. (b) Once the cells had been transferred to a medium containing only light nitrogen,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 cellular DNA isolated after one generation equilibrated at a higher position in the density gradient (purple band). (c) A second cycle of replication yielded a hybrid DNA band (purple) and another band (red), containing only [</a:t>
            </a:r>
            <a:r>
              <a:rPr lang="en-US" altLang="en-US" baseline="30000" dirty="0">
                <a:latin typeface="Arial" panose="020B0604020202020204" pitchFamily="34" charset="0"/>
                <a:ea typeface="DejaVu Sans" charset="0"/>
                <a:cs typeface="DejaVu Sans" charset="0"/>
              </a:rPr>
              <a:t>14</a:t>
            </a:r>
            <a:r>
              <a:rPr lang="en-US" altLang="en-US" dirty="0">
                <a:latin typeface="Arial" panose="020B0604020202020204" pitchFamily="34" charset="0"/>
                <a:ea typeface="DejaVu Sans" charset="0"/>
                <a:cs typeface="DejaVu Sans" charset="0"/>
              </a:rPr>
              <a:t>N]DNA, confirming semiconservative replication.</a:t>
            </a:r>
          </a:p>
        </p:txBody>
      </p:sp>
    </p:spTree>
    <p:extLst>
      <p:ext uri="{BB962C8B-B14F-4D97-AF65-F5344CB8AC3E}">
        <p14:creationId xmlns:p14="http://schemas.microsoft.com/office/powerpoint/2010/main" val="266821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F82B9552-4060-444F-84D4-0AF1DA6FF899}" type="slidenum">
              <a:rPr lang="en-US" altLang="en-US" smtClean="0"/>
              <a:pPr>
                <a:defRPr/>
              </a:pPr>
              <a:t>4</a:t>
            </a:fld>
            <a:endParaRPr lang="en-US" altLang="en-US"/>
          </a:p>
        </p:txBody>
      </p:sp>
    </p:spTree>
    <p:extLst>
      <p:ext uri="{BB962C8B-B14F-4D97-AF65-F5344CB8AC3E}">
        <p14:creationId xmlns:p14="http://schemas.microsoft.com/office/powerpoint/2010/main" val="105239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0F62A01-81AA-4876-B41A-CFB468AB26B2}" type="slidenum">
              <a:rPr lang="en-US" altLang="en-US" smtClean="0"/>
              <a:pPr/>
              <a:t>5</a:t>
            </a:fld>
            <a:endParaRPr lang="en-US" altLang="en-US"/>
          </a:p>
        </p:txBody>
      </p:sp>
    </p:spTree>
    <p:extLst>
      <p:ext uri="{BB962C8B-B14F-4D97-AF65-F5344CB8AC3E}">
        <p14:creationId xmlns:p14="http://schemas.microsoft.com/office/powerpoint/2010/main" val="207389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The central dogma of life was proposed by Francis Crick ca 1956. Here the arrows indicate the direction of transfer of genetic information. The circular arrow on DNA refers to the fact that DNA is the template for its self-replication. This is carried out by the enzyme DNA polymerase. DNA also serves as the template for RNA synthesis during transcription and this is catalyzed by the enzyme RNA polymerase. Finally, the information encoded on RNA (messenger RNA to be precise) is used to synthesize proteins by ribosomes. DNA, RNA and proteins are all polymers. The monomeric unit for DNA and RNA are called nucleotides whereas for proteins they are amino acids.</a:t>
            </a: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113103-30DA-463F-BD55-9F9E7787E568}" type="slidenum">
              <a:rPr lang="en-US" altLang="en-US" smtClean="0"/>
              <a:pPr/>
              <a:t>6</a:t>
            </a:fld>
            <a:endParaRPr lang="en-US" altLang="en-US"/>
          </a:p>
        </p:txBody>
      </p:sp>
    </p:spTree>
    <p:extLst>
      <p:ext uri="{BB962C8B-B14F-4D97-AF65-F5344CB8AC3E}">
        <p14:creationId xmlns:p14="http://schemas.microsoft.com/office/powerpoint/2010/main" val="214571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dirty="0">
                <a:latin typeface="Arial" panose="020B0604020202020204" pitchFamily="34" charset="0"/>
              </a:rPr>
              <a:t>Nucleic acids (DNA and RNA) are polymers. The monomeric units are called nucleotides, which have three components: nitrogenous bases, sugar and phosphate.</a:t>
            </a: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60FB9C-F81A-4253-867F-FC048EC8660A}" type="slidenum">
              <a:rPr lang="en-US" altLang="en-US" smtClean="0"/>
              <a:pPr/>
              <a:t>14</a:t>
            </a:fld>
            <a:endParaRPr lang="en-US" altLang="en-US"/>
          </a:p>
        </p:txBody>
      </p:sp>
    </p:spTree>
    <p:extLst>
      <p:ext uri="{BB962C8B-B14F-4D97-AF65-F5344CB8AC3E}">
        <p14:creationId xmlns:p14="http://schemas.microsoft.com/office/powerpoint/2010/main" val="750005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F8D0065-A2CB-42DE-8C49-E9B3E93C91D3}" type="slidenum">
              <a:rPr lang="en-US" altLang="en-US" smtClean="0"/>
              <a:pPr/>
              <a:t>15</a:t>
            </a:fld>
            <a:endParaRPr lang="en-US" altLang="en-US"/>
          </a:p>
        </p:txBody>
      </p:sp>
      <p:sp>
        <p:nvSpPr>
          <p:cNvPr id="15363"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4" name="Rectangle 3"/>
          <p:cNvSpPr>
            <a:spLocks noGrp="1" noChangeArrowheads="1"/>
          </p:cNvSpPr>
          <p:nvPr>
            <p:ph type="body" idx="1"/>
          </p:nvPr>
        </p:nvSpPr>
        <p:spPr>
          <a:xfrm>
            <a:off x="1325669" y="4113041"/>
            <a:ext cx="7291176" cy="214103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sugar has five carbons and has the common name Pentose. The numbering of the carbon atoms are shown (important!) and are followed by the symbol prime (‘) to distinguish them from the numbered atoms on the nitrogenous bases. Nucleic acids have two kinds of </a:t>
            </a:r>
            <a:r>
              <a:rPr lang="en-US" altLang="en-US" dirty="0" err="1">
                <a:latin typeface="Arial" panose="020B0604020202020204" pitchFamily="34" charset="0"/>
              </a:rPr>
              <a:t>pentoses</a:t>
            </a:r>
            <a:r>
              <a:rPr lang="en-US" altLang="en-US" dirty="0">
                <a:latin typeface="Arial" panose="020B0604020202020204" pitchFamily="34" charset="0"/>
              </a:rPr>
              <a:t>: ribose and deoxyribose. The difference occurs at the 2’ position that has OH group in ribose sugar and H in deoxyribose sugar. The nitrogenous base (purine or pyrimidine) is covalently linked to the pentose sugar at 1’ carbon and the phosphate group is linked by an ester bond at the 5’ carbon.</a:t>
            </a:r>
          </a:p>
        </p:txBody>
      </p:sp>
    </p:spTree>
    <p:extLst>
      <p:ext uri="{BB962C8B-B14F-4D97-AF65-F5344CB8AC3E}">
        <p14:creationId xmlns:p14="http://schemas.microsoft.com/office/powerpoint/2010/main" val="2810818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C6F435-13B8-4942-B7BC-3A38CDFC94AE}" type="slidenum">
              <a:rPr lang="en-US" altLang="en-US" smtClean="0"/>
              <a:pPr/>
              <a:t>16</a:t>
            </a:fld>
            <a:endParaRPr lang="en-US" altLang="en-US"/>
          </a:p>
        </p:txBody>
      </p:sp>
      <p:sp>
        <p:nvSpPr>
          <p:cNvPr id="17411"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2" name="Rectangle 3"/>
          <p:cNvSpPr>
            <a:spLocks noGrp="1" noChangeArrowheads="1"/>
          </p:cNvSpPr>
          <p:nvPr>
            <p:ph type="body" idx="1"/>
          </p:nvPr>
        </p:nvSpPr>
        <p:spPr>
          <a:xfrm>
            <a:off x="1325669" y="4056698"/>
            <a:ext cx="7291176" cy="21973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The nitrogenous bases are of two types: purine and pyrimidine. The numbering conventions are shown. The N-1 of pyrimidine and N-9 of purine are covalently linked to the 1’ carbon of the pentose sugar in DNA and RNA.</a:t>
            </a:r>
          </a:p>
        </p:txBody>
      </p:sp>
    </p:spTree>
    <p:extLst>
      <p:ext uri="{BB962C8B-B14F-4D97-AF65-F5344CB8AC3E}">
        <p14:creationId xmlns:p14="http://schemas.microsoft.com/office/powerpoint/2010/main" val="57503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2FDD6B-7B03-4D98-AEEB-960C33C2285D}" type="slidenum">
              <a:rPr lang="en-US" altLang="en-US" smtClean="0"/>
              <a:pPr/>
              <a:t>17</a:t>
            </a:fld>
            <a:endParaRPr lang="en-US" altLang="en-US"/>
          </a:p>
        </p:txBody>
      </p:sp>
      <p:sp>
        <p:nvSpPr>
          <p:cNvPr id="19459" name="Rectangle 2"/>
          <p:cNvSpPr>
            <a:spLocks noGrp="1" noRot="1" noChangeAspect="1" noChangeArrowheads="1" noTextEdit="1"/>
          </p:cNvSpPr>
          <p:nvPr>
            <p:ph type="sldImg"/>
          </p:nvPr>
        </p:nvSpPr>
        <p:spPr bwMode="auto">
          <a:xfrm>
            <a:off x="2698750" y="506413"/>
            <a:ext cx="4433888" cy="3324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Rectangle 3"/>
          <p:cNvSpPr>
            <a:spLocks noGrp="1" noChangeArrowheads="1"/>
          </p:cNvSpPr>
          <p:nvPr>
            <p:ph type="body" idx="1"/>
          </p:nvPr>
        </p:nvSpPr>
        <p:spPr>
          <a:xfrm>
            <a:off x="1325669" y="4000355"/>
            <a:ext cx="7291176" cy="225372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Major purine and pyrimidine bases. Adenine, guanine and cytosine are common to both DNA and RNA. It is important to note that Thymine is present in DNA whereas Uracil occurs in RNA.</a:t>
            </a:r>
          </a:p>
        </p:txBody>
      </p:sp>
    </p:spTree>
    <p:extLst>
      <p:ext uri="{BB962C8B-B14F-4D97-AF65-F5344CB8AC3E}">
        <p14:creationId xmlns:p14="http://schemas.microsoft.com/office/powerpoint/2010/main" val="316786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3029B8-96B2-4D18-A759-95598D712B0A}" type="slidenum">
              <a:rPr lang="en-US" altLang="en-US"/>
              <a:pPr>
                <a:defRPr/>
              </a:pPr>
              <a:t>‹#›</a:t>
            </a:fld>
            <a:endParaRPr lang="en-US" altLang="en-US"/>
          </a:p>
        </p:txBody>
      </p:sp>
    </p:spTree>
    <p:extLst>
      <p:ext uri="{BB962C8B-B14F-4D97-AF65-F5344CB8AC3E}">
        <p14:creationId xmlns:p14="http://schemas.microsoft.com/office/powerpoint/2010/main" val="325351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B1A8BC-4F99-4BB1-92C1-AEF79C7BB7A9}" type="slidenum">
              <a:rPr lang="en-US" altLang="en-US"/>
              <a:pPr>
                <a:defRPr/>
              </a:pPr>
              <a:t>‹#›</a:t>
            </a:fld>
            <a:endParaRPr lang="en-US" altLang="en-US"/>
          </a:p>
        </p:txBody>
      </p:sp>
    </p:spTree>
    <p:extLst>
      <p:ext uri="{BB962C8B-B14F-4D97-AF65-F5344CB8AC3E}">
        <p14:creationId xmlns:p14="http://schemas.microsoft.com/office/powerpoint/2010/main" val="222906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0B148E-506C-4060-BA33-B7C51D1AD7EC}" type="slidenum">
              <a:rPr lang="en-US" altLang="en-US"/>
              <a:pPr>
                <a:defRPr/>
              </a:pPr>
              <a:t>‹#›</a:t>
            </a:fld>
            <a:endParaRPr lang="en-US" altLang="en-US"/>
          </a:p>
        </p:txBody>
      </p:sp>
    </p:spTree>
    <p:extLst>
      <p:ext uri="{BB962C8B-B14F-4D97-AF65-F5344CB8AC3E}">
        <p14:creationId xmlns:p14="http://schemas.microsoft.com/office/powerpoint/2010/main" val="2496587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48E0B2DB-66F2-4A14-8225-4C0451682E12}" type="slidenum">
              <a:rPr lang="en-US" altLang="en-US"/>
              <a:pPr>
                <a:defRPr/>
              </a:pPr>
              <a:t>‹#›</a:t>
            </a:fld>
            <a:endParaRPr lang="en-US" altLang="en-US"/>
          </a:p>
        </p:txBody>
      </p:sp>
    </p:spTree>
    <p:extLst>
      <p:ext uri="{BB962C8B-B14F-4D97-AF65-F5344CB8AC3E}">
        <p14:creationId xmlns:p14="http://schemas.microsoft.com/office/powerpoint/2010/main" val="3023351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3FC60F7F-72EA-46B1-A312-05D4F9669F64}" type="slidenum">
              <a:rPr lang="en-US" altLang="en-US"/>
              <a:pPr>
                <a:defRPr/>
              </a:pPr>
              <a:t>‹#›</a:t>
            </a:fld>
            <a:endParaRPr lang="en-US" altLang="en-US"/>
          </a:p>
        </p:txBody>
      </p:sp>
    </p:spTree>
    <p:extLst>
      <p:ext uri="{BB962C8B-B14F-4D97-AF65-F5344CB8AC3E}">
        <p14:creationId xmlns:p14="http://schemas.microsoft.com/office/powerpoint/2010/main" val="204811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087CD193-105A-4FFB-AA2E-644DF8FF36F1}" type="slidenum">
              <a:rPr lang="en-US" altLang="en-US"/>
              <a:pPr>
                <a:defRPr/>
              </a:pPr>
              <a:t>‹#›</a:t>
            </a:fld>
            <a:endParaRPr lang="en-US" altLang="en-US"/>
          </a:p>
        </p:txBody>
      </p:sp>
    </p:spTree>
    <p:extLst>
      <p:ext uri="{BB962C8B-B14F-4D97-AF65-F5344CB8AC3E}">
        <p14:creationId xmlns:p14="http://schemas.microsoft.com/office/powerpoint/2010/main" val="26187470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1A239C3D-CCB7-46EC-ADCA-4B6397E7475F}" type="slidenum">
              <a:rPr lang="en-US" altLang="en-US"/>
              <a:pPr>
                <a:defRPr/>
              </a:pPr>
              <a:t>‹#›</a:t>
            </a:fld>
            <a:endParaRPr lang="en-US" altLang="en-US"/>
          </a:p>
        </p:txBody>
      </p:sp>
    </p:spTree>
    <p:extLst>
      <p:ext uri="{BB962C8B-B14F-4D97-AF65-F5344CB8AC3E}">
        <p14:creationId xmlns:p14="http://schemas.microsoft.com/office/powerpoint/2010/main" val="146623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a:ln/>
        </p:spPr>
        <p:txBody>
          <a:bodyPr/>
          <a:lstStyle>
            <a:lvl1pPr>
              <a:defRPr/>
            </a:lvl1pPr>
          </a:lstStyle>
          <a:p>
            <a:pPr>
              <a:defRPr/>
            </a:pPr>
            <a:fld id="{6EB35B31-F827-4573-A7AE-64C686A68E8F}" type="slidenum">
              <a:rPr lang="en-US" altLang="en-US"/>
              <a:pPr>
                <a:defRPr/>
              </a:pPr>
              <a:t>‹#›</a:t>
            </a:fld>
            <a:endParaRPr lang="en-US" altLang="en-US"/>
          </a:p>
        </p:txBody>
      </p:sp>
    </p:spTree>
    <p:extLst>
      <p:ext uri="{BB962C8B-B14F-4D97-AF65-F5344CB8AC3E}">
        <p14:creationId xmlns:p14="http://schemas.microsoft.com/office/powerpoint/2010/main" val="12705559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p:cNvSpPr>
            <a:spLocks noGrp="1" noChangeArrowheads="1"/>
          </p:cNvSpPr>
          <p:nvPr>
            <p:ph type="sldNum" sz="quarter" idx="12"/>
          </p:nvPr>
        </p:nvSpPr>
        <p:spPr>
          <a:ln/>
        </p:spPr>
        <p:txBody>
          <a:bodyPr/>
          <a:lstStyle>
            <a:lvl1pPr>
              <a:defRPr/>
            </a:lvl1pPr>
          </a:lstStyle>
          <a:p>
            <a:pPr>
              <a:defRPr/>
            </a:pPr>
            <a:fld id="{F14DF97C-75E6-4EA1-8F15-D56B847897B2}" type="slidenum">
              <a:rPr lang="en-US" altLang="en-US"/>
              <a:pPr>
                <a:defRPr/>
              </a:pPr>
              <a:t>‹#›</a:t>
            </a:fld>
            <a:endParaRPr lang="en-US" altLang="en-US"/>
          </a:p>
        </p:txBody>
      </p:sp>
    </p:spTree>
    <p:extLst>
      <p:ext uri="{BB962C8B-B14F-4D97-AF65-F5344CB8AC3E}">
        <p14:creationId xmlns:p14="http://schemas.microsoft.com/office/powerpoint/2010/main" val="29733136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p:cNvSpPr>
            <a:spLocks noGrp="1" noChangeArrowheads="1"/>
          </p:cNvSpPr>
          <p:nvPr>
            <p:ph type="sldNum" sz="quarter" idx="12"/>
          </p:nvPr>
        </p:nvSpPr>
        <p:spPr>
          <a:ln/>
        </p:spPr>
        <p:txBody>
          <a:bodyPr/>
          <a:lstStyle>
            <a:lvl1pPr>
              <a:defRPr/>
            </a:lvl1pPr>
          </a:lstStyle>
          <a:p>
            <a:pPr>
              <a:defRPr/>
            </a:pPr>
            <a:fld id="{0E5BE7E8-C08E-4139-9D60-F15DA6390CAC}" type="slidenum">
              <a:rPr lang="en-US" altLang="en-US"/>
              <a:pPr>
                <a:defRPr/>
              </a:pPr>
              <a:t>‹#›</a:t>
            </a:fld>
            <a:endParaRPr lang="en-US" altLang="en-US"/>
          </a:p>
        </p:txBody>
      </p:sp>
    </p:spTree>
    <p:extLst>
      <p:ext uri="{BB962C8B-B14F-4D97-AF65-F5344CB8AC3E}">
        <p14:creationId xmlns:p14="http://schemas.microsoft.com/office/powerpoint/2010/main" val="128211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D8AB70BE-0A66-4F23-AB2F-0FDEA67A0804}" type="slidenum">
              <a:rPr lang="en-US" altLang="en-US"/>
              <a:pPr>
                <a:defRPr/>
              </a:pPr>
              <a:t>‹#›</a:t>
            </a:fld>
            <a:endParaRPr lang="en-US" altLang="en-US"/>
          </a:p>
        </p:txBody>
      </p:sp>
    </p:spTree>
    <p:extLst>
      <p:ext uri="{BB962C8B-B14F-4D97-AF65-F5344CB8AC3E}">
        <p14:creationId xmlns:p14="http://schemas.microsoft.com/office/powerpoint/2010/main" val="419566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A172BA0-B7EB-4737-A11D-500622694C39}" type="slidenum">
              <a:rPr lang="en-US" altLang="en-US"/>
              <a:pPr>
                <a:defRPr/>
              </a:pPr>
              <a:t>‹#›</a:t>
            </a:fld>
            <a:endParaRPr lang="en-US" altLang="en-US"/>
          </a:p>
        </p:txBody>
      </p:sp>
    </p:spTree>
    <p:extLst>
      <p:ext uri="{BB962C8B-B14F-4D97-AF65-F5344CB8AC3E}">
        <p14:creationId xmlns:p14="http://schemas.microsoft.com/office/powerpoint/2010/main" val="1479433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BE129800-2C71-4D99-B0B0-D4E923D7E1CE}" type="slidenum">
              <a:rPr lang="en-US" altLang="en-US"/>
              <a:pPr>
                <a:defRPr/>
              </a:pPr>
              <a:t>‹#›</a:t>
            </a:fld>
            <a:endParaRPr lang="en-US" altLang="en-US"/>
          </a:p>
        </p:txBody>
      </p:sp>
    </p:spTree>
    <p:extLst>
      <p:ext uri="{BB962C8B-B14F-4D97-AF65-F5344CB8AC3E}">
        <p14:creationId xmlns:p14="http://schemas.microsoft.com/office/powerpoint/2010/main" val="3349203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BA123908-4A8B-4C55-89DE-8C12381CA873}" type="slidenum">
              <a:rPr lang="en-US" altLang="en-US"/>
              <a:pPr>
                <a:defRPr/>
              </a:pPr>
              <a:t>‹#›</a:t>
            </a:fld>
            <a:endParaRPr lang="en-US" altLang="en-US"/>
          </a:p>
        </p:txBody>
      </p:sp>
    </p:spTree>
    <p:extLst>
      <p:ext uri="{BB962C8B-B14F-4D97-AF65-F5344CB8AC3E}">
        <p14:creationId xmlns:p14="http://schemas.microsoft.com/office/powerpoint/2010/main" val="10244893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p:cNvSpPr>
            <a:spLocks noGrp="1" noChangeArrowheads="1"/>
          </p:cNvSpPr>
          <p:nvPr>
            <p:ph type="sldNum" sz="quarter" idx="12"/>
          </p:nvPr>
        </p:nvSpPr>
        <p:spPr>
          <a:ln/>
        </p:spPr>
        <p:txBody>
          <a:bodyPr/>
          <a:lstStyle>
            <a:lvl1pPr>
              <a:defRPr/>
            </a:lvl1pPr>
          </a:lstStyle>
          <a:p>
            <a:pPr>
              <a:defRPr/>
            </a:pPr>
            <a:fld id="{E3338D53-3735-46FB-A791-ED4747C8F539}" type="slidenum">
              <a:rPr lang="en-US" altLang="en-US"/>
              <a:pPr>
                <a:defRPr/>
              </a:pPr>
              <a:t>‹#›</a:t>
            </a:fld>
            <a:endParaRPr lang="en-US" altLang="en-US"/>
          </a:p>
        </p:txBody>
      </p:sp>
    </p:spTree>
    <p:extLst>
      <p:ext uri="{BB962C8B-B14F-4D97-AF65-F5344CB8AC3E}">
        <p14:creationId xmlns:p14="http://schemas.microsoft.com/office/powerpoint/2010/main" val="412746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C21D09B-8615-4E67-A4A1-F31930FC9F24}" type="slidenum">
              <a:rPr lang="en-US" altLang="en-US"/>
              <a:pPr>
                <a:defRPr/>
              </a:pPr>
              <a:t>‹#›</a:t>
            </a:fld>
            <a:endParaRPr lang="en-US" altLang="en-US"/>
          </a:p>
        </p:txBody>
      </p:sp>
    </p:spTree>
    <p:extLst>
      <p:ext uri="{BB962C8B-B14F-4D97-AF65-F5344CB8AC3E}">
        <p14:creationId xmlns:p14="http://schemas.microsoft.com/office/powerpoint/2010/main" val="365855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51D5C56-7A3B-48E1-96FE-8ADEEC4851D1}" type="slidenum">
              <a:rPr lang="en-US" altLang="en-US"/>
              <a:pPr>
                <a:defRPr/>
              </a:pPr>
              <a:t>‹#›</a:t>
            </a:fld>
            <a:endParaRPr lang="en-US" altLang="en-US"/>
          </a:p>
        </p:txBody>
      </p:sp>
    </p:spTree>
    <p:extLst>
      <p:ext uri="{BB962C8B-B14F-4D97-AF65-F5344CB8AC3E}">
        <p14:creationId xmlns:p14="http://schemas.microsoft.com/office/powerpoint/2010/main" val="880147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701FCA8-6108-4956-8B71-F069F94ACA8C}" type="slidenum">
              <a:rPr lang="en-US" altLang="en-US"/>
              <a:pPr>
                <a:defRPr/>
              </a:pPr>
              <a:t>‹#›</a:t>
            </a:fld>
            <a:endParaRPr lang="en-US" altLang="en-US"/>
          </a:p>
        </p:txBody>
      </p:sp>
    </p:spTree>
    <p:extLst>
      <p:ext uri="{BB962C8B-B14F-4D97-AF65-F5344CB8AC3E}">
        <p14:creationId xmlns:p14="http://schemas.microsoft.com/office/powerpoint/2010/main" val="59103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7F177A35-1CD4-4A51-AD83-AC1092DD334F}" type="slidenum">
              <a:rPr lang="en-US" altLang="en-US"/>
              <a:pPr>
                <a:defRPr/>
              </a:pPr>
              <a:t>‹#›</a:t>
            </a:fld>
            <a:endParaRPr lang="en-US" altLang="en-US"/>
          </a:p>
        </p:txBody>
      </p:sp>
    </p:spTree>
    <p:extLst>
      <p:ext uri="{BB962C8B-B14F-4D97-AF65-F5344CB8AC3E}">
        <p14:creationId xmlns:p14="http://schemas.microsoft.com/office/powerpoint/2010/main" val="4115375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57D40E0-81AF-4CAF-B8AC-01B1D22B622B}" type="slidenum">
              <a:rPr lang="en-US" altLang="en-US"/>
              <a:pPr>
                <a:defRPr/>
              </a:pPr>
              <a:t>‹#›</a:t>
            </a:fld>
            <a:endParaRPr lang="en-US" altLang="en-US"/>
          </a:p>
        </p:txBody>
      </p:sp>
    </p:spTree>
    <p:extLst>
      <p:ext uri="{BB962C8B-B14F-4D97-AF65-F5344CB8AC3E}">
        <p14:creationId xmlns:p14="http://schemas.microsoft.com/office/powerpoint/2010/main" val="2081028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A2E072-910A-45A5-B3DE-F6DED8AD8F28}" type="slidenum">
              <a:rPr lang="en-US" altLang="en-US"/>
              <a:pPr>
                <a:defRPr/>
              </a:pPr>
              <a:t>‹#›</a:t>
            </a:fld>
            <a:endParaRPr lang="en-US" altLang="en-US"/>
          </a:p>
        </p:txBody>
      </p:sp>
    </p:spTree>
    <p:extLst>
      <p:ext uri="{BB962C8B-B14F-4D97-AF65-F5344CB8AC3E}">
        <p14:creationId xmlns:p14="http://schemas.microsoft.com/office/powerpoint/2010/main" val="53319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AC4A18-AEC1-416B-A361-0AE718923587}" type="slidenum">
              <a:rPr lang="en-US" altLang="en-US"/>
              <a:pPr>
                <a:defRPr/>
              </a:pPr>
              <a:t>‹#›</a:t>
            </a:fld>
            <a:endParaRPr lang="en-US" altLang="en-US"/>
          </a:p>
        </p:txBody>
      </p:sp>
    </p:spTree>
    <p:extLst>
      <p:ext uri="{BB962C8B-B14F-4D97-AF65-F5344CB8AC3E}">
        <p14:creationId xmlns:p14="http://schemas.microsoft.com/office/powerpoint/2010/main" val="98900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00AFB25-420F-4F1B-8B35-6A6CDF2A5B9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3005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mn-lt"/>
              </a:defRPr>
            </a:lvl1pPr>
          </a:lstStyle>
          <a:p>
            <a:pPr>
              <a:defRPr/>
            </a:pPr>
            <a:endParaRPr lang="en-US" altLang="en-US"/>
          </a:p>
        </p:txBody>
      </p:sp>
      <p:sp>
        <p:nvSpPr>
          <p:cNvPr id="13005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mn-lt"/>
              </a:defRPr>
            </a:lvl1pPr>
          </a:lstStyle>
          <a:p>
            <a:pPr>
              <a:defRPr/>
            </a:pPr>
            <a:endParaRPr lang="en-US" altLang="en-US"/>
          </a:p>
        </p:txBody>
      </p:sp>
      <p:sp>
        <p:nvSpPr>
          <p:cNvPr id="130054"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panose="02020603050405020304" pitchFamily="18" charset="0"/>
              </a:defRPr>
            </a:lvl1pPr>
          </a:lstStyle>
          <a:p>
            <a:pPr>
              <a:defRPr/>
            </a:pPr>
            <a:fld id="{48F1C315-EE82-4409-8306-1CFD4CEE186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itchFamily="18" charset="0"/>
        </a:defRPr>
      </a:lvl2pPr>
      <a:lvl3pPr algn="ctr" rtl="0" eaLnBrk="0" fontAlgn="base" hangingPunct="0">
        <a:spcBef>
          <a:spcPct val="0"/>
        </a:spcBef>
        <a:spcAft>
          <a:spcPct val="0"/>
        </a:spcAft>
        <a:defRPr sz="4400">
          <a:solidFill>
            <a:schemeClr val="tx2"/>
          </a:solidFill>
          <a:latin typeface="Times" pitchFamily="18" charset="0"/>
        </a:defRPr>
      </a:lvl3pPr>
      <a:lvl4pPr algn="ctr" rtl="0" eaLnBrk="0" fontAlgn="base" hangingPunct="0">
        <a:spcBef>
          <a:spcPct val="0"/>
        </a:spcBef>
        <a:spcAft>
          <a:spcPct val="0"/>
        </a:spcAft>
        <a:defRPr sz="4400">
          <a:solidFill>
            <a:schemeClr val="tx2"/>
          </a:solidFill>
          <a:latin typeface="Times" pitchFamily="18" charset="0"/>
        </a:defRPr>
      </a:lvl4pPr>
      <a:lvl5pPr algn="ctr" rtl="0" eaLnBrk="0" fontAlgn="base" hangingPunct="0">
        <a:spcBef>
          <a:spcPct val="0"/>
        </a:spcBef>
        <a:spcAft>
          <a:spcPct val="0"/>
        </a:spcAft>
        <a:defRPr sz="4400">
          <a:solidFill>
            <a:schemeClr val="tx2"/>
          </a:solidFill>
          <a:latin typeface="Times" pitchFamily="18" charset="0"/>
        </a:defRPr>
      </a:lvl5pPr>
      <a:lvl6pPr marL="457200" algn="ctr" rtl="0" fontAlgn="base">
        <a:spcBef>
          <a:spcPct val="0"/>
        </a:spcBef>
        <a:spcAft>
          <a:spcPct val="0"/>
        </a:spcAft>
        <a:defRPr sz="4400">
          <a:solidFill>
            <a:schemeClr val="tx2"/>
          </a:solidFill>
          <a:latin typeface="Times" pitchFamily="18" charset="0"/>
        </a:defRPr>
      </a:lvl6pPr>
      <a:lvl7pPr marL="914400" algn="ctr" rtl="0" fontAlgn="base">
        <a:spcBef>
          <a:spcPct val="0"/>
        </a:spcBef>
        <a:spcAft>
          <a:spcPct val="0"/>
        </a:spcAft>
        <a:defRPr sz="4400">
          <a:solidFill>
            <a:schemeClr val="tx2"/>
          </a:solidFill>
          <a:latin typeface="Times" pitchFamily="18" charset="0"/>
        </a:defRPr>
      </a:lvl7pPr>
      <a:lvl8pPr marL="1371600" algn="ctr" rtl="0" fontAlgn="base">
        <a:spcBef>
          <a:spcPct val="0"/>
        </a:spcBef>
        <a:spcAft>
          <a:spcPct val="0"/>
        </a:spcAft>
        <a:defRPr sz="4400">
          <a:solidFill>
            <a:schemeClr val="tx2"/>
          </a:solidFill>
          <a:latin typeface="Times" pitchFamily="18" charset="0"/>
        </a:defRPr>
      </a:lvl8pPr>
      <a:lvl9pPr marL="1828800" algn="ctr" rtl="0" fontAlgn="base">
        <a:spcBef>
          <a:spcPct val="0"/>
        </a:spcBef>
        <a:spcAft>
          <a:spcPct val="0"/>
        </a:spcAft>
        <a:defRPr sz="4400">
          <a:solidFill>
            <a:schemeClr val="tx2"/>
          </a:solidFill>
          <a:latin typeface="Times"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nature.com/nature_education" TargetMode="External"/><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590800" y="4708525"/>
            <a:ext cx="160020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0" bIns="50292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099" name="Text Box 5"/>
          <p:cNvSpPr txBox="1">
            <a:spLocks noChangeArrowheads="1"/>
          </p:cNvSpPr>
          <p:nvPr/>
        </p:nvSpPr>
        <p:spPr bwMode="auto">
          <a:xfrm>
            <a:off x="2438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100" name="Text Box 6"/>
          <p:cNvSpPr txBox="1">
            <a:spLocks noChangeArrowheads="1"/>
          </p:cNvSpPr>
          <p:nvPr/>
        </p:nvSpPr>
        <p:spPr bwMode="auto">
          <a:xfrm>
            <a:off x="2438400" y="5791200"/>
            <a:ext cx="21336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101" name="Text Box 2"/>
          <p:cNvSpPr txBox="1">
            <a:spLocks noChangeArrowheads="1"/>
          </p:cNvSpPr>
          <p:nvPr/>
        </p:nvSpPr>
        <p:spPr bwMode="auto">
          <a:xfrm>
            <a:off x="400050" y="546100"/>
            <a:ext cx="8343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5600" b="1" dirty="0">
                <a:latin typeface="Arial" panose="020B0604020202020204" pitchFamily="34" charset="0"/>
              </a:rPr>
              <a:t>Science of Living System (BS20001)</a:t>
            </a:r>
          </a:p>
        </p:txBody>
      </p:sp>
      <p:sp>
        <p:nvSpPr>
          <p:cNvPr id="13" name="Subtitle 2"/>
          <p:cNvSpPr txBox="1">
            <a:spLocks/>
          </p:cNvSpPr>
          <p:nvPr/>
        </p:nvSpPr>
        <p:spPr>
          <a:xfrm>
            <a:off x="457200" y="2971800"/>
            <a:ext cx="8191500" cy="3581400"/>
          </a:xfrm>
          <a:prstGeom prst="rect">
            <a:avLst/>
          </a:prstGeom>
        </p:spPr>
        <p:txBody>
          <a:bodyPr>
            <a:normAutofit fontScale="77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CA" sz="3300" b="1" kern="0" dirty="0">
                <a:solidFill>
                  <a:schemeClr val="accent6">
                    <a:lumMod val="50000"/>
                  </a:schemeClr>
                </a:solidFill>
                <a:latin typeface="Arial" panose="020B0604020202020204" pitchFamily="34" charset="0"/>
                <a:cs typeface="Arial" panose="020B0604020202020204" pitchFamily="34" charset="0"/>
              </a:rPr>
              <a:t>SOUMYA DE</a:t>
            </a:r>
          </a:p>
          <a:p>
            <a:pPr>
              <a:defRPr/>
            </a:pPr>
            <a:r>
              <a:rPr lang="en-CA" sz="2400" b="1" kern="0" dirty="0">
                <a:latin typeface="Arial" panose="020B0604020202020204" pitchFamily="34" charset="0"/>
                <a:cs typeface="Arial" panose="020B0604020202020204" pitchFamily="34" charset="0"/>
              </a:rPr>
              <a:t>Office:</a:t>
            </a:r>
            <a:r>
              <a:rPr lang="en-CA" sz="2400" kern="0" dirty="0">
                <a:latin typeface="Arial" panose="020B0604020202020204" pitchFamily="34" charset="0"/>
                <a:cs typeface="Arial" panose="020B0604020202020204" pitchFamily="34" charset="0"/>
              </a:rPr>
              <a:t>	Rm# 219, Life Sciences Building</a:t>
            </a:r>
          </a:p>
          <a:p>
            <a:pPr>
              <a:defRPr/>
            </a:pPr>
            <a:r>
              <a:rPr lang="en-CA" sz="2400" b="1" kern="0" dirty="0">
                <a:latin typeface="Arial" panose="020B0604020202020204" pitchFamily="34" charset="0"/>
                <a:cs typeface="Arial" panose="020B0604020202020204" pitchFamily="34" charset="0"/>
              </a:rPr>
              <a:t>Phone:</a:t>
            </a:r>
            <a:r>
              <a:rPr lang="en-CA" sz="2400" kern="0" dirty="0">
                <a:latin typeface="Arial" panose="020B0604020202020204" pitchFamily="34" charset="0"/>
                <a:cs typeface="Arial" panose="020B0604020202020204" pitchFamily="34" charset="0"/>
              </a:rPr>
              <a:t>	03222-284552</a:t>
            </a:r>
          </a:p>
          <a:p>
            <a:pPr>
              <a:defRPr/>
            </a:pPr>
            <a:r>
              <a:rPr lang="en-CA" sz="2400" b="1" kern="0" dirty="0">
                <a:latin typeface="Arial" panose="020B0604020202020204" pitchFamily="34" charset="0"/>
                <a:cs typeface="Arial" panose="020B0604020202020204" pitchFamily="34" charset="0"/>
              </a:rPr>
              <a:t>E-mail:</a:t>
            </a:r>
            <a:r>
              <a:rPr lang="en-CA" sz="2400" kern="0" dirty="0">
                <a:latin typeface="Arial" panose="020B0604020202020204" pitchFamily="34" charset="0"/>
                <a:cs typeface="Arial" panose="020B0604020202020204" pitchFamily="34" charset="0"/>
              </a:rPr>
              <a:t>	somde@iitkgp.ac.in</a:t>
            </a:r>
          </a:p>
          <a:p>
            <a:pPr>
              <a:defRPr/>
            </a:pPr>
            <a:r>
              <a:rPr lang="en-CA" sz="2400" b="1" kern="0" dirty="0">
                <a:latin typeface="Arial" panose="020B0604020202020204" pitchFamily="34" charset="0"/>
                <a:cs typeface="Arial" panose="020B0604020202020204" pitchFamily="34" charset="0"/>
              </a:rPr>
              <a:t>Website:</a:t>
            </a:r>
            <a:r>
              <a:rPr lang="en-CA" sz="2400" kern="0" dirty="0">
                <a:latin typeface="Arial" panose="020B0604020202020204" pitchFamily="34" charset="0"/>
                <a:cs typeface="Arial" panose="020B0604020202020204" pitchFamily="34" charset="0"/>
              </a:rPr>
              <a:t>	http://www.iitkgp.ac.in/department/BS/faculty/bs-somde</a:t>
            </a:r>
          </a:p>
          <a:p>
            <a:pPr>
              <a:defRPr/>
            </a:pPr>
            <a:r>
              <a:rPr lang="en-CA" sz="2400" b="1" kern="0" dirty="0">
                <a:latin typeface="Arial" panose="020B0604020202020204" pitchFamily="34" charset="0"/>
                <a:cs typeface="Arial" panose="020B0604020202020204" pitchFamily="34" charset="0"/>
              </a:rPr>
              <a:t>Research interests:</a:t>
            </a:r>
            <a:r>
              <a:rPr lang="en-CA" sz="2400" kern="0" dirty="0">
                <a:latin typeface="Arial" panose="020B0604020202020204" pitchFamily="34" charset="0"/>
                <a:cs typeface="Arial" panose="020B0604020202020204" pitchFamily="34" charset="0"/>
              </a:rPr>
              <a:t>		</a:t>
            </a:r>
          </a:p>
          <a:p>
            <a:pPr marL="0" indent="0">
              <a:buFontTx/>
              <a:buNone/>
              <a:defRPr/>
            </a:pPr>
            <a:r>
              <a:rPr lang="en-CA" sz="2400" kern="0" dirty="0">
                <a:latin typeface="Arial" panose="020B0604020202020204" pitchFamily="34" charset="0"/>
                <a:cs typeface="Arial" panose="020B0604020202020204" pitchFamily="34" charset="0"/>
              </a:rPr>
              <a:t>	Biophysics</a:t>
            </a:r>
          </a:p>
          <a:p>
            <a:pPr marL="0" indent="0">
              <a:buFontTx/>
              <a:buNone/>
              <a:defRPr/>
            </a:pPr>
            <a:r>
              <a:rPr lang="en-CA" sz="2400" kern="0" dirty="0">
                <a:latin typeface="Arial" panose="020B0604020202020204" pitchFamily="34" charset="0"/>
                <a:cs typeface="Arial" panose="020B0604020202020204" pitchFamily="34" charset="0"/>
              </a:rPr>
              <a:t>	Nuclear Magnetic Resonance (NMR) Spectroscopy</a:t>
            </a:r>
          </a:p>
          <a:p>
            <a:pPr marL="0" indent="0">
              <a:buFontTx/>
              <a:buNone/>
              <a:defRPr/>
            </a:pPr>
            <a:r>
              <a:rPr lang="en-CA" sz="2400" kern="0" dirty="0">
                <a:latin typeface="Arial" panose="020B0604020202020204" pitchFamily="34" charset="0"/>
                <a:cs typeface="Arial" panose="020B0604020202020204" pitchFamily="34" charset="0"/>
              </a:rPr>
              <a:t>	Protein Engineering</a:t>
            </a:r>
          </a:p>
          <a:p>
            <a:pPr marL="0" indent="0">
              <a:buFontTx/>
              <a:buNone/>
              <a:defRPr/>
            </a:pPr>
            <a:r>
              <a:rPr lang="en-CA" sz="2400" kern="0" dirty="0">
                <a:latin typeface="Arial" panose="020B0604020202020204" pitchFamily="34" charset="0"/>
                <a:cs typeface="Arial" panose="020B0604020202020204" pitchFamily="34" charset="0"/>
              </a:rPr>
              <a:t>	Signal Transduction and Gene Expression</a:t>
            </a:r>
          </a:p>
          <a:p>
            <a:pPr marL="0" indent="0">
              <a:buFontTx/>
              <a:buNone/>
              <a:defRPr/>
            </a:pPr>
            <a:r>
              <a:rPr lang="en-CA" sz="2400" kern="0" dirty="0">
                <a:latin typeface="Arial" panose="020B0604020202020204" pitchFamily="34" charset="0"/>
                <a:cs typeface="Arial" panose="020B0604020202020204" pitchFamily="34" charset="0"/>
              </a:rPr>
              <a:t>	Enzymology</a:t>
            </a:r>
          </a:p>
        </p:txBody>
      </p:sp>
    </p:spTree>
    <p:extLst>
      <p:ext uri="{BB962C8B-B14F-4D97-AF65-F5344CB8AC3E}">
        <p14:creationId xmlns:p14="http://schemas.microsoft.com/office/powerpoint/2010/main" val="1017069847"/>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167" t="8518" r="37500" b="50000"/>
          <a:stretch/>
        </p:blipFill>
        <p:spPr>
          <a:xfrm>
            <a:off x="152400" y="228600"/>
            <a:ext cx="4419600" cy="2133600"/>
          </a:xfrm>
          <a:prstGeom prst="rect">
            <a:avLst/>
          </a:prstGeom>
        </p:spPr>
      </p:pic>
      <p:pic>
        <p:nvPicPr>
          <p:cNvPr id="3" name="Picture 2"/>
          <p:cNvPicPr>
            <a:picLocks noChangeAspect="1"/>
          </p:cNvPicPr>
          <p:nvPr/>
        </p:nvPicPr>
        <p:blipFill rotWithShape="1">
          <a:blip r:embed="rId3"/>
          <a:srcRect l="25000" t="26296" r="24167" b="36666"/>
          <a:stretch/>
        </p:blipFill>
        <p:spPr>
          <a:xfrm>
            <a:off x="4267200" y="1828800"/>
            <a:ext cx="4648200" cy="1905000"/>
          </a:xfrm>
          <a:prstGeom prst="rect">
            <a:avLst/>
          </a:prstGeom>
        </p:spPr>
      </p:pic>
      <p:pic>
        <p:nvPicPr>
          <p:cNvPr id="4" name="Picture 3"/>
          <p:cNvPicPr>
            <a:picLocks noChangeAspect="1"/>
          </p:cNvPicPr>
          <p:nvPr/>
        </p:nvPicPr>
        <p:blipFill rotWithShape="1">
          <a:blip r:embed="rId4"/>
          <a:srcRect l="21667" t="36666" r="26667" b="36667"/>
          <a:stretch/>
        </p:blipFill>
        <p:spPr>
          <a:xfrm>
            <a:off x="152400" y="3048000"/>
            <a:ext cx="4724400" cy="1371600"/>
          </a:xfrm>
          <a:prstGeom prst="rect">
            <a:avLst/>
          </a:prstGeom>
        </p:spPr>
      </p:pic>
      <p:pic>
        <p:nvPicPr>
          <p:cNvPr id="5" name="Picture 4"/>
          <p:cNvPicPr>
            <a:picLocks noChangeAspect="1"/>
          </p:cNvPicPr>
          <p:nvPr/>
        </p:nvPicPr>
        <p:blipFill rotWithShape="1">
          <a:blip r:embed="rId5"/>
          <a:srcRect t="10000" r="20833" b="52963"/>
          <a:stretch/>
        </p:blipFill>
        <p:spPr>
          <a:xfrm>
            <a:off x="1709530" y="4686300"/>
            <a:ext cx="7239000" cy="1905000"/>
          </a:xfrm>
          <a:prstGeom prst="rect">
            <a:avLst/>
          </a:prstGeom>
        </p:spPr>
      </p:pic>
    </p:spTree>
    <p:extLst>
      <p:ext uri="{BB962C8B-B14F-4D97-AF65-F5344CB8AC3E}">
        <p14:creationId xmlns:p14="http://schemas.microsoft.com/office/powerpoint/2010/main" val="219245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060" t="10416" r="31845" b="33334"/>
          <a:stretch/>
        </p:blipFill>
        <p:spPr>
          <a:xfrm>
            <a:off x="1062000" y="967438"/>
            <a:ext cx="7020000" cy="4923125"/>
          </a:xfrm>
          <a:prstGeom prst="rect">
            <a:avLst/>
          </a:prstGeom>
        </p:spPr>
      </p:pic>
      <p:sp>
        <p:nvSpPr>
          <p:cNvPr id="3" name="TextBox 2"/>
          <p:cNvSpPr txBox="1"/>
          <p:nvPr/>
        </p:nvSpPr>
        <p:spPr>
          <a:xfrm>
            <a:off x="69999" y="24825"/>
            <a:ext cx="9004003" cy="553998"/>
          </a:xfrm>
          <a:prstGeom prst="rect">
            <a:avLst/>
          </a:prstGeom>
          <a:noFill/>
        </p:spPr>
        <p:txBody>
          <a:bodyPr wrap="none" rtlCol="0">
            <a:spAutoFit/>
          </a:bodyPr>
          <a:lstStyle/>
          <a:p>
            <a:pPr algn="ctr"/>
            <a:r>
              <a:rPr lang="en-CA" sz="3000" dirty="0">
                <a:solidFill>
                  <a:srgbClr val="C00000"/>
                </a:solidFill>
              </a:rPr>
              <a:t>DNA Storage is robust and has high storage density</a:t>
            </a:r>
          </a:p>
        </p:txBody>
      </p:sp>
    </p:spTree>
    <p:extLst>
      <p:ext uri="{BB962C8B-B14F-4D97-AF65-F5344CB8AC3E}">
        <p14:creationId xmlns:p14="http://schemas.microsoft.com/office/powerpoint/2010/main" val="226488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4750130"/>
          </a:xfrm>
          <a:prstGeom prst="rect">
            <a:avLst/>
          </a:prstGeom>
        </p:spPr>
      </p:pic>
      <p:sp>
        <p:nvSpPr>
          <p:cNvPr id="3" name="TextBox 2"/>
          <p:cNvSpPr txBox="1"/>
          <p:nvPr/>
        </p:nvSpPr>
        <p:spPr>
          <a:xfrm>
            <a:off x="-9378" y="5555802"/>
            <a:ext cx="9110003" cy="1200329"/>
          </a:xfrm>
          <a:prstGeom prst="rect">
            <a:avLst/>
          </a:prstGeom>
          <a:noFill/>
        </p:spPr>
        <p:txBody>
          <a:bodyPr wrap="square" rtlCol="0">
            <a:spAutoFit/>
          </a:bodyPr>
          <a:lstStyle/>
          <a:p>
            <a:r>
              <a:rPr lang="en-US" dirty="0"/>
              <a:t>$800 million data center in Gallatin, a small town just outside of Nashville, Tennessee. Facebook acquired the 809 acres of land for this data center in 2020. One cricket ground is ~ 4 acres. Storage capacity is several Exabyte of data. 1 gm of DNA can store 455 Exabyte of data.</a:t>
            </a:r>
            <a:endParaRPr lang="en-IN" dirty="0"/>
          </a:p>
        </p:txBody>
      </p:sp>
      <p:sp>
        <p:nvSpPr>
          <p:cNvPr id="4" name="TextBox 3"/>
          <p:cNvSpPr txBox="1"/>
          <p:nvPr/>
        </p:nvSpPr>
        <p:spPr>
          <a:xfrm>
            <a:off x="1223359" y="24825"/>
            <a:ext cx="6697282" cy="553998"/>
          </a:xfrm>
          <a:prstGeom prst="rect">
            <a:avLst/>
          </a:prstGeom>
          <a:noFill/>
        </p:spPr>
        <p:txBody>
          <a:bodyPr wrap="none" rtlCol="0">
            <a:spAutoFit/>
          </a:bodyPr>
          <a:lstStyle/>
          <a:p>
            <a:pPr algn="ctr"/>
            <a:r>
              <a:rPr lang="en-CA" sz="3000" dirty="0">
                <a:solidFill>
                  <a:srgbClr val="C00000"/>
                </a:solidFill>
              </a:rPr>
              <a:t>DNA Storage has high storage density</a:t>
            </a:r>
          </a:p>
        </p:txBody>
      </p:sp>
    </p:spTree>
    <p:extLst>
      <p:ext uri="{BB962C8B-B14F-4D97-AF65-F5344CB8AC3E}">
        <p14:creationId xmlns:p14="http://schemas.microsoft.com/office/powerpoint/2010/main" val="386646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61536"/>
            <a:ext cx="3240000" cy="2523036"/>
          </a:xfrm>
          <a:prstGeom prst="rect">
            <a:avLst/>
          </a:prstGeom>
        </p:spPr>
      </p:pic>
      <p:sp>
        <p:nvSpPr>
          <p:cNvPr id="3" name="TextBox 2"/>
          <p:cNvSpPr txBox="1"/>
          <p:nvPr/>
        </p:nvSpPr>
        <p:spPr>
          <a:xfrm>
            <a:off x="2578698" y="24825"/>
            <a:ext cx="3986604" cy="553998"/>
          </a:xfrm>
          <a:prstGeom prst="rect">
            <a:avLst/>
          </a:prstGeom>
          <a:noFill/>
        </p:spPr>
        <p:txBody>
          <a:bodyPr wrap="none" rtlCol="0">
            <a:spAutoFit/>
          </a:bodyPr>
          <a:lstStyle/>
          <a:p>
            <a:pPr algn="ctr"/>
            <a:r>
              <a:rPr lang="en-CA" sz="3000" dirty="0">
                <a:solidFill>
                  <a:srgbClr val="C00000"/>
                </a:solidFill>
              </a:rPr>
              <a:t>DNA Storage is robust</a:t>
            </a:r>
          </a:p>
        </p:txBody>
      </p:sp>
      <p:sp>
        <p:nvSpPr>
          <p:cNvPr id="4" name="TextBox 3"/>
          <p:cNvSpPr txBox="1"/>
          <p:nvPr/>
        </p:nvSpPr>
        <p:spPr>
          <a:xfrm>
            <a:off x="3620016" y="561536"/>
            <a:ext cx="5447784" cy="3724096"/>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dirty="0"/>
              <a:t>Otzi the mummy was discovered in 1991 in </a:t>
            </a:r>
            <a:r>
              <a:rPr lang="en-US" dirty="0"/>
              <a:t>the </a:t>
            </a:r>
            <a:r>
              <a:rPr lang="en-US" dirty="0" err="1"/>
              <a:t>Ötztal</a:t>
            </a:r>
            <a:r>
              <a:rPr lang="en-US" dirty="0"/>
              <a:t> Alps on the border between Austria and Italy.</a:t>
            </a:r>
          </a:p>
          <a:p>
            <a:pPr marL="285750" indent="-285750">
              <a:spcAft>
                <a:spcPts val="600"/>
              </a:spcAft>
              <a:buFont typeface="Arial" panose="020B0604020202020204" pitchFamily="34" charset="0"/>
              <a:buChar char="•"/>
            </a:pPr>
            <a:r>
              <a:rPr lang="en-IN" dirty="0"/>
              <a:t>He lived from 3275 BC to 3230 BC i.e. 5000 years ago.</a:t>
            </a:r>
          </a:p>
          <a:p>
            <a:pPr marL="285750" indent="-285750">
              <a:spcAft>
                <a:spcPts val="600"/>
              </a:spcAft>
              <a:buFont typeface="Arial" panose="020B0604020202020204" pitchFamily="34" charset="0"/>
              <a:buChar char="•"/>
            </a:pPr>
            <a:r>
              <a:rPr lang="en-US" dirty="0"/>
              <a:t>Otzi's full genome has been sequenced and published on February 2012.</a:t>
            </a:r>
          </a:p>
          <a:p>
            <a:pPr marL="285750" indent="-285750">
              <a:spcAft>
                <a:spcPts val="600"/>
              </a:spcAft>
              <a:buFont typeface="Arial" panose="020B0604020202020204" pitchFamily="34" charset="0"/>
              <a:buChar char="•"/>
            </a:pPr>
            <a:r>
              <a:rPr lang="en-US" dirty="0"/>
              <a:t>DNA analysis also showed him at high risk of atherosclerosis and lactose intolerance.</a:t>
            </a:r>
          </a:p>
          <a:p>
            <a:pPr marL="285750" indent="-285750">
              <a:spcAft>
                <a:spcPts val="600"/>
              </a:spcAft>
              <a:buFont typeface="Arial" panose="020B0604020202020204" pitchFamily="34" charset="0"/>
              <a:buChar char="•"/>
            </a:pPr>
            <a:r>
              <a:rPr lang="en-US" dirty="0"/>
              <a:t>DNA of over 3,700 Tyrolean male blood donors revealed that Otzi has living relatives in Austria today.</a:t>
            </a:r>
            <a:endParaRPr lang="en-IN" dirty="0"/>
          </a:p>
        </p:txBody>
      </p:sp>
      <p:sp>
        <p:nvSpPr>
          <p:cNvPr id="5" name="TextBox 4"/>
          <p:cNvSpPr txBox="1"/>
          <p:nvPr/>
        </p:nvSpPr>
        <p:spPr>
          <a:xfrm>
            <a:off x="152400" y="3133064"/>
            <a:ext cx="3467616" cy="369332"/>
          </a:xfrm>
          <a:prstGeom prst="rect">
            <a:avLst/>
          </a:prstGeom>
          <a:noFill/>
        </p:spPr>
        <p:txBody>
          <a:bodyPr wrap="none" rtlCol="0">
            <a:spAutoFit/>
          </a:bodyPr>
          <a:lstStyle/>
          <a:p>
            <a:r>
              <a:rPr lang="en-IN" dirty="0"/>
              <a:t>https://en.wikipedia.org/wiki/Otzi</a:t>
            </a:r>
          </a:p>
        </p:txBody>
      </p:sp>
      <p:grpSp>
        <p:nvGrpSpPr>
          <p:cNvPr id="11" name="Group 10"/>
          <p:cNvGrpSpPr/>
          <p:nvPr/>
        </p:nvGrpSpPr>
        <p:grpSpPr>
          <a:xfrm>
            <a:off x="152400" y="3502396"/>
            <a:ext cx="8915400" cy="3125460"/>
            <a:chOff x="152400" y="3502396"/>
            <a:chExt cx="8915400" cy="312546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502396"/>
              <a:ext cx="3240000" cy="2722131"/>
            </a:xfrm>
            <a:prstGeom prst="rect">
              <a:avLst/>
            </a:prstGeom>
          </p:spPr>
        </p:pic>
        <p:sp>
          <p:nvSpPr>
            <p:cNvPr id="7" name="TextBox 6"/>
            <p:cNvSpPr txBox="1"/>
            <p:nvPr/>
          </p:nvSpPr>
          <p:spPr>
            <a:xfrm>
              <a:off x="152400" y="6258524"/>
              <a:ext cx="6182077" cy="369332"/>
            </a:xfrm>
            <a:prstGeom prst="rect">
              <a:avLst/>
            </a:prstGeom>
            <a:noFill/>
          </p:spPr>
          <p:txBody>
            <a:bodyPr wrap="none" rtlCol="0">
              <a:spAutoFit/>
            </a:bodyPr>
            <a:lstStyle/>
            <a:p>
              <a:r>
                <a:rPr lang="en-IN"/>
                <a:t>https://www.bbc.com/news/science-environment-58191123</a:t>
              </a:r>
            </a:p>
          </p:txBody>
        </p:sp>
        <p:sp>
          <p:nvSpPr>
            <p:cNvPr id="8" name="TextBox 7"/>
            <p:cNvSpPr txBox="1"/>
            <p:nvPr/>
          </p:nvSpPr>
          <p:spPr>
            <a:xfrm>
              <a:off x="3620016" y="4191000"/>
              <a:ext cx="5447784" cy="210826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IN" dirty="0"/>
                <a:t>Oldest DNA sequenced: DNA extracted from the tooth of 1.2 million year old mammoth. (Feb 2021) https://www.nature.com/articles/d41586-021-00436-x</a:t>
              </a:r>
            </a:p>
            <a:p>
              <a:pPr marL="285750" indent="-285750">
                <a:spcAft>
                  <a:spcPts val="600"/>
                </a:spcAft>
                <a:buFont typeface="Arial" panose="020B0604020202020204" pitchFamily="34" charset="0"/>
                <a:buChar char="•"/>
              </a:pPr>
              <a:r>
                <a:rPr lang="en-US" dirty="0"/>
                <a:t>In 2016, researchers reported protein sequences from 3.8-million-year-old ostrich eggshells from Tanzania.</a:t>
              </a:r>
              <a:endParaRPr lang="en-IN" dirty="0"/>
            </a:p>
          </p:txBody>
        </p:sp>
      </p:grpSp>
    </p:spTree>
    <p:extLst>
      <p:ext uri="{BB962C8B-B14F-4D97-AF65-F5344CB8AC3E}">
        <p14:creationId xmlns:p14="http://schemas.microsoft.com/office/powerpoint/2010/main" val="18373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81000" y="1295400"/>
            <a:ext cx="7772400" cy="51816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80000"/>
              </a:lnSpc>
              <a:defRPr/>
            </a:pPr>
            <a:r>
              <a:rPr lang="en-US" altLang="en-US" sz="2800" b="1" kern="0" dirty="0">
                <a:latin typeface="Arial" panose="020B0604020202020204" pitchFamily="34" charset="0"/>
                <a:cs typeface="Arial" panose="020B0604020202020204" pitchFamily="34" charset="0"/>
              </a:rPr>
              <a:t>Nucleic acids are polymers</a:t>
            </a:r>
          </a:p>
          <a:p>
            <a:pPr>
              <a:lnSpc>
                <a:spcPct val="80000"/>
              </a:lnSpc>
              <a:defRPr/>
            </a:pPr>
            <a:endParaRPr lang="en-US" altLang="en-US" sz="2800" b="1" kern="0" dirty="0">
              <a:latin typeface="Arial" panose="020B0604020202020204" pitchFamily="34" charset="0"/>
              <a:cs typeface="Arial" panose="020B0604020202020204" pitchFamily="34" charset="0"/>
            </a:endParaRPr>
          </a:p>
          <a:p>
            <a:pPr>
              <a:lnSpc>
                <a:spcPct val="80000"/>
              </a:lnSpc>
              <a:defRPr/>
            </a:pPr>
            <a:r>
              <a:rPr lang="en-US" altLang="en-US" sz="2800" b="1" kern="0" dirty="0">
                <a:latin typeface="Arial" panose="020B0604020202020204" pitchFamily="34" charset="0"/>
                <a:cs typeface="Arial" panose="020B0604020202020204" pitchFamily="34" charset="0"/>
              </a:rPr>
              <a:t>Monomer---nucleotides</a:t>
            </a:r>
          </a:p>
          <a:p>
            <a:pPr>
              <a:lnSpc>
                <a:spcPct val="80000"/>
              </a:lnSpc>
              <a:defRPr/>
            </a:pPr>
            <a:endParaRPr lang="en-US" altLang="en-US" sz="2800" b="1" kern="0" dirty="0">
              <a:latin typeface="Arial" panose="020B0604020202020204" pitchFamily="34" charset="0"/>
              <a:cs typeface="Arial" panose="020B0604020202020204" pitchFamily="34" charset="0"/>
            </a:endParaRPr>
          </a:p>
          <a:p>
            <a:pPr lvl="1">
              <a:lnSpc>
                <a:spcPct val="80000"/>
              </a:lnSpc>
              <a:defRPr/>
            </a:pPr>
            <a:r>
              <a:rPr lang="en-US" altLang="en-US" sz="2400" b="1" kern="0" dirty="0">
                <a:latin typeface="Arial" panose="020B0604020202020204" pitchFamily="34" charset="0"/>
                <a:cs typeface="Arial" panose="020B0604020202020204" pitchFamily="34" charset="0"/>
              </a:rPr>
              <a:t>Nitrogenous bases</a:t>
            </a:r>
          </a:p>
          <a:p>
            <a:pPr lvl="2">
              <a:lnSpc>
                <a:spcPct val="80000"/>
              </a:lnSpc>
              <a:defRPr/>
            </a:pPr>
            <a:r>
              <a:rPr lang="en-US" altLang="en-US" sz="2000" b="1" kern="0" dirty="0">
                <a:latin typeface="Arial" panose="020B0604020202020204" pitchFamily="34" charset="0"/>
                <a:cs typeface="Arial" panose="020B0604020202020204" pitchFamily="34" charset="0"/>
              </a:rPr>
              <a:t>Purines</a:t>
            </a:r>
          </a:p>
          <a:p>
            <a:pPr lvl="2">
              <a:lnSpc>
                <a:spcPct val="80000"/>
              </a:lnSpc>
              <a:defRPr/>
            </a:pPr>
            <a:r>
              <a:rPr lang="en-US" altLang="en-US" sz="2000" b="1" kern="0" dirty="0">
                <a:latin typeface="Arial" panose="020B0604020202020204" pitchFamily="34" charset="0"/>
                <a:cs typeface="Arial" panose="020B0604020202020204" pitchFamily="34" charset="0"/>
              </a:rPr>
              <a:t>Pyrimidines</a:t>
            </a:r>
          </a:p>
          <a:p>
            <a:pPr lvl="2">
              <a:lnSpc>
                <a:spcPct val="80000"/>
              </a:lnSpc>
              <a:defRPr/>
            </a:pPr>
            <a:endParaRPr lang="en-US" altLang="en-US" sz="2000" b="1" kern="0" dirty="0">
              <a:latin typeface="Arial" panose="020B0604020202020204" pitchFamily="34" charset="0"/>
              <a:cs typeface="Arial" panose="020B0604020202020204" pitchFamily="34" charset="0"/>
            </a:endParaRPr>
          </a:p>
          <a:p>
            <a:pPr lvl="1">
              <a:lnSpc>
                <a:spcPct val="80000"/>
              </a:lnSpc>
              <a:defRPr/>
            </a:pPr>
            <a:r>
              <a:rPr lang="en-US" altLang="en-US" sz="2400" b="1" kern="0" dirty="0">
                <a:latin typeface="Arial" panose="020B0604020202020204" pitchFamily="34" charset="0"/>
                <a:cs typeface="Arial" panose="020B0604020202020204" pitchFamily="34" charset="0"/>
              </a:rPr>
              <a:t>Sugar </a:t>
            </a:r>
          </a:p>
          <a:p>
            <a:pPr lvl="2">
              <a:lnSpc>
                <a:spcPct val="80000"/>
              </a:lnSpc>
              <a:defRPr/>
            </a:pPr>
            <a:r>
              <a:rPr lang="en-US" altLang="en-US" sz="2000" b="1" kern="0" dirty="0">
                <a:latin typeface="Arial" panose="020B0604020202020204" pitchFamily="34" charset="0"/>
                <a:cs typeface="Arial" panose="020B0604020202020204" pitchFamily="34" charset="0"/>
              </a:rPr>
              <a:t>Ribose</a:t>
            </a:r>
          </a:p>
          <a:p>
            <a:pPr lvl="2">
              <a:lnSpc>
                <a:spcPct val="80000"/>
              </a:lnSpc>
              <a:defRPr/>
            </a:pPr>
            <a:r>
              <a:rPr lang="en-US" altLang="en-US" sz="2000" b="1" kern="0" dirty="0">
                <a:latin typeface="Arial" panose="020B0604020202020204" pitchFamily="34" charset="0"/>
                <a:cs typeface="Arial" panose="020B0604020202020204" pitchFamily="34" charset="0"/>
              </a:rPr>
              <a:t>Deoxyribose</a:t>
            </a:r>
          </a:p>
          <a:p>
            <a:pPr lvl="1">
              <a:lnSpc>
                <a:spcPct val="80000"/>
              </a:lnSpc>
              <a:defRPr/>
            </a:pPr>
            <a:endParaRPr lang="en-US" altLang="en-US" sz="2400" b="1" kern="0" dirty="0">
              <a:latin typeface="Arial" panose="020B0604020202020204" pitchFamily="34" charset="0"/>
              <a:cs typeface="Arial" panose="020B0604020202020204" pitchFamily="34" charset="0"/>
            </a:endParaRPr>
          </a:p>
          <a:p>
            <a:pPr lvl="1">
              <a:lnSpc>
                <a:spcPct val="80000"/>
              </a:lnSpc>
              <a:defRPr/>
            </a:pPr>
            <a:r>
              <a:rPr lang="en-US" altLang="en-US" sz="2400" b="1" kern="0" dirty="0">
                <a:latin typeface="Arial" panose="020B0604020202020204" pitchFamily="34" charset="0"/>
                <a:cs typeface="Arial" panose="020B0604020202020204" pitchFamily="34" charset="0"/>
              </a:rPr>
              <a:t>Phosphates</a:t>
            </a:r>
          </a:p>
        </p:txBody>
      </p:sp>
      <p:sp>
        <p:nvSpPr>
          <p:cNvPr id="12291" name="Text Box 5"/>
          <p:cNvSpPr txBox="1">
            <a:spLocks noChangeArrowheads="1"/>
          </p:cNvSpPr>
          <p:nvPr/>
        </p:nvSpPr>
        <p:spPr bwMode="auto">
          <a:xfrm>
            <a:off x="5486400" y="3581400"/>
            <a:ext cx="289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endParaRPr lang="en-US" altLang="en-US" sz="1800" b="1">
              <a:latin typeface="Arial" panose="020B0604020202020204" pitchFamily="34" charset="0"/>
            </a:endParaRPr>
          </a:p>
        </p:txBody>
      </p:sp>
      <p:sp>
        <p:nvSpPr>
          <p:cNvPr id="12292" name="Text Box 6"/>
          <p:cNvSpPr txBox="1">
            <a:spLocks noChangeArrowheads="1"/>
          </p:cNvSpPr>
          <p:nvPr/>
        </p:nvSpPr>
        <p:spPr bwMode="auto">
          <a:xfrm>
            <a:off x="5486400" y="35052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endParaRPr lang="en-US" altLang="en-US" sz="1800" b="1">
              <a:latin typeface="Arial" panose="020B0604020202020204" pitchFamily="34" charset="0"/>
            </a:endParaRPr>
          </a:p>
        </p:txBody>
      </p:sp>
      <p:grpSp>
        <p:nvGrpSpPr>
          <p:cNvPr id="2" name="Group 7"/>
          <p:cNvGrpSpPr>
            <a:grpSpLocks/>
          </p:cNvGrpSpPr>
          <p:nvPr/>
        </p:nvGrpSpPr>
        <p:grpSpPr bwMode="auto">
          <a:xfrm>
            <a:off x="4079875" y="2971800"/>
            <a:ext cx="2743200" cy="2438400"/>
            <a:chOff x="7696200" y="2819400"/>
            <a:chExt cx="2743200" cy="2438400"/>
          </a:xfrm>
        </p:grpSpPr>
        <p:sp>
          <p:nvSpPr>
            <p:cNvPr id="9" name="Right Brace 8"/>
            <p:cNvSpPr/>
            <p:nvPr/>
          </p:nvSpPr>
          <p:spPr>
            <a:xfrm>
              <a:off x="7696200" y="2819400"/>
              <a:ext cx="403225" cy="24384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300" name="Text Box 8"/>
            <p:cNvSpPr txBox="1">
              <a:spLocks noChangeArrowheads="1"/>
            </p:cNvSpPr>
            <p:nvPr/>
          </p:nvSpPr>
          <p:spPr bwMode="auto">
            <a:xfrm>
              <a:off x="8077200" y="3872552"/>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Nucleosides</a:t>
              </a:r>
            </a:p>
          </p:txBody>
        </p:sp>
      </p:grpSp>
      <p:grpSp>
        <p:nvGrpSpPr>
          <p:cNvPr id="3" name="Group 10"/>
          <p:cNvGrpSpPr>
            <a:grpSpLocks/>
          </p:cNvGrpSpPr>
          <p:nvPr/>
        </p:nvGrpSpPr>
        <p:grpSpPr bwMode="auto">
          <a:xfrm>
            <a:off x="6477000" y="4114800"/>
            <a:ext cx="2743200" cy="1828800"/>
            <a:chOff x="8153400" y="4267200"/>
            <a:chExt cx="2743200" cy="1828800"/>
          </a:xfrm>
        </p:grpSpPr>
        <p:sp>
          <p:nvSpPr>
            <p:cNvPr id="12" name="Right Brace 11"/>
            <p:cNvSpPr/>
            <p:nvPr/>
          </p:nvSpPr>
          <p:spPr>
            <a:xfrm>
              <a:off x="8153400" y="4267200"/>
              <a:ext cx="403225" cy="1828800"/>
            </a:xfrm>
            <a:prstGeom prst="rightBrace">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b="1" dirty="0">
                <a:solidFill>
                  <a:srgbClr val="0000FF"/>
                </a:solidFill>
              </a:endParaRPr>
            </a:p>
          </p:txBody>
        </p:sp>
        <p:sp>
          <p:nvSpPr>
            <p:cNvPr id="12298" name="Text Box 8"/>
            <p:cNvSpPr txBox="1">
              <a:spLocks noChangeArrowheads="1"/>
            </p:cNvSpPr>
            <p:nvPr/>
          </p:nvSpPr>
          <p:spPr bwMode="auto">
            <a:xfrm>
              <a:off x="8534400" y="4891087"/>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50000"/>
                </a:spcBef>
                <a:buFontTx/>
                <a:buNone/>
              </a:pPr>
              <a:r>
                <a:rPr lang="en-US" altLang="en-US" sz="2800" b="1">
                  <a:latin typeface="Arial" panose="020B0604020202020204" pitchFamily="34" charset="0"/>
                </a:rPr>
                <a:t>Nucleotides</a:t>
              </a:r>
            </a:p>
          </p:txBody>
        </p:sp>
      </p:grpSp>
      <p:sp>
        <p:nvSpPr>
          <p:cNvPr id="12295" name="Text Box 2"/>
          <p:cNvSpPr txBox="1">
            <a:spLocks noChangeArrowheads="1"/>
          </p:cNvSpPr>
          <p:nvPr/>
        </p:nvSpPr>
        <p:spPr bwMode="auto">
          <a:xfrm>
            <a:off x="2942740" y="144959"/>
            <a:ext cx="325852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sz="4400" dirty="0">
                <a:solidFill>
                  <a:srgbClr val="C00000"/>
                </a:solidFill>
                <a:latin typeface="Arial" panose="020B0604020202020204" pitchFamily="34" charset="0"/>
              </a:rPr>
              <a:t>Nucleic Acid</a:t>
            </a:r>
          </a:p>
        </p:txBody>
      </p:sp>
      <p:sp>
        <p:nvSpPr>
          <p:cNvPr id="4" name="Oval 3"/>
          <p:cNvSpPr>
            <a:spLocks noChangeAspect="1"/>
          </p:cNvSpPr>
          <p:nvPr/>
        </p:nvSpPr>
        <p:spPr>
          <a:xfrm>
            <a:off x="6498612"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p:cNvGrpSpPr/>
          <p:nvPr/>
        </p:nvGrpSpPr>
        <p:grpSpPr>
          <a:xfrm>
            <a:off x="6588612" y="1870424"/>
            <a:ext cx="1511934" cy="180000"/>
            <a:chOff x="6588612" y="1870424"/>
            <a:chExt cx="1511934" cy="180000"/>
          </a:xfrm>
        </p:grpSpPr>
        <p:sp>
          <p:nvSpPr>
            <p:cNvPr id="13" name="Oval 12"/>
            <p:cNvSpPr>
              <a:spLocks noChangeAspect="1"/>
            </p:cNvSpPr>
            <p:nvPr/>
          </p:nvSpPr>
          <p:spPr>
            <a:xfrm>
              <a:off x="6735601"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a:spLocks noChangeAspect="1"/>
            </p:cNvSpPr>
            <p:nvPr/>
          </p:nvSpPr>
          <p:spPr>
            <a:xfrm>
              <a:off x="6972590"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p:cNvSpPr>
              <a:spLocks noChangeAspect="1"/>
            </p:cNvSpPr>
            <p:nvPr/>
          </p:nvSpPr>
          <p:spPr>
            <a:xfrm>
              <a:off x="7209579"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a:spLocks noChangeAspect="1"/>
            </p:cNvSpPr>
            <p:nvPr/>
          </p:nvSpPr>
          <p:spPr>
            <a:xfrm>
              <a:off x="7446568"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a:spLocks noChangeAspect="1"/>
            </p:cNvSpPr>
            <p:nvPr/>
          </p:nvSpPr>
          <p:spPr>
            <a:xfrm>
              <a:off x="7683557"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a:spLocks noChangeAspect="1"/>
            </p:cNvSpPr>
            <p:nvPr/>
          </p:nvSpPr>
          <p:spPr>
            <a:xfrm>
              <a:off x="7920546" y="1870424"/>
              <a:ext cx="180000" cy="18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Connector 6"/>
            <p:cNvCxnSpPr/>
            <p:nvPr/>
          </p:nvCxnSpPr>
          <p:spPr>
            <a:xfrm>
              <a:off x="6588612" y="1968500"/>
              <a:ext cx="1421934" cy="0"/>
            </a:xfrm>
            <a:prstGeom prst="line">
              <a:avLst/>
            </a:prstGeom>
            <a:ln w="1905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00200" y="2503488"/>
            <a:ext cx="7315200" cy="4278312"/>
            <a:chOff x="1828800" y="606424"/>
            <a:chExt cx="7315200" cy="4278313"/>
          </a:xfrm>
        </p:grpSpPr>
        <p:pic>
          <p:nvPicPr>
            <p:cNvPr id="1435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606424"/>
              <a:ext cx="7315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52" name="TextBox 1"/>
            <p:cNvSpPr txBox="1">
              <a:spLocks noChangeArrowheads="1"/>
            </p:cNvSpPr>
            <p:nvPr/>
          </p:nvSpPr>
          <p:spPr bwMode="auto">
            <a:xfrm>
              <a:off x="7848600" y="3314025"/>
              <a:ext cx="125226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200" dirty="0"/>
                <a:t>(Ribose)</a:t>
              </a:r>
            </a:p>
          </p:txBody>
        </p:sp>
      </p:grpSp>
      <p:sp>
        <p:nvSpPr>
          <p:cNvPr id="8" name="Text Box 2"/>
          <p:cNvSpPr txBox="1">
            <a:spLocks noChangeArrowheads="1"/>
          </p:cNvSpPr>
          <p:nvPr/>
        </p:nvSpPr>
        <p:spPr bwMode="auto">
          <a:xfrm>
            <a:off x="1654175" y="914400"/>
            <a:ext cx="4789488" cy="1138238"/>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2800" b="1" dirty="0">
                <a:latin typeface="+mj-lt"/>
              </a:rPr>
              <a:t>RNA - </a:t>
            </a:r>
            <a:r>
              <a:rPr lang="en-US" altLang="en-US" sz="2800" u="sng" dirty="0">
                <a:latin typeface="+mj-lt"/>
              </a:rPr>
              <a:t>R</a:t>
            </a:r>
            <a:r>
              <a:rPr lang="en-US" altLang="en-US" sz="2800" dirty="0">
                <a:latin typeface="+mj-lt"/>
              </a:rPr>
              <a:t>ibo</a:t>
            </a:r>
            <a:r>
              <a:rPr lang="en-US" altLang="en-US" sz="2800" u="sng" dirty="0">
                <a:latin typeface="+mj-lt"/>
              </a:rPr>
              <a:t>n</a:t>
            </a:r>
            <a:r>
              <a:rPr lang="en-US" altLang="en-US" sz="2800" dirty="0">
                <a:latin typeface="+mj-lt"/>
              </a:rPr>
              <a:t>ucleic </a:t>
            </a:r>
            <a:r>
              <a:rPr lang="en-US" altLang="en-US" sz="2800" u="sng" dirty="0">
                <a:latin typeface="+mj-lt"/>
              </a:rPr>
              <a:t>A</a:t>
            </a:r>
            <a:r>
              <a:rPr lang="en-US" altLang="en-US" sz="2800" dirty="0">
                <a:latin typeface="+mj-lt"/>
              </a:rPr>
              <a:t>cid</a:t>
            </a:r>
          </a:p>
          <a:p>
            <a:pPr>
              <a:spcBef>
                <a:spcPct val="0"/>
              </a:spcBef>
              <a:buFontTx/>
              <a:buNone/>
              <a:defRPr/>
            </a:pPr>
            <a:endParaRPr lang="en-US" altLang="en-US" sz="1200" b="1" dirty="0">
              <a:latin typeface="+mj-lt"/>
            </a:endParaRPr>
          </a:p>
          <a:p>
            <a:pPr>
              <a:spcBef>
                <a:spcPct val="0"/>
              </a:spcBef>
              <a:buFontTx/>
              <a:buNone/>
              <a:defRPr/>
            </a:pPr>
            <a:r>
              <a:rPr lang="en-US" altLang="en-US" sz="2800" b="1" dirty="0"/>
              <a:t>DNA - </a:t>
            </a:r>
            <a:r>
              <a:rPr lang="en-US" altLang="en-US" sz="2800" u="sng" dirty="0"/>
              <a:t>D</a:t>
            </a:r>
            <a:r>
              <a:rPr lang="en-US" altLang="en-US" sz="2800" dirty="0"/>
              <a:t>eoxyribo</a:t>
            </a:r>
            <a:r>
              <a:rPr lang="en-US" altLang="en-US" sz="2800" u="sng" dirty="0"/>
              <a:t>n</a:t>
            </a:r>
            <a:r>
              <a:rPr lang="en-US" altLang="en-US" sz="2800" dirty="0"/>
              <a:t>ucleic </a:t>
            </a:r>
            <a:r>
              <a:rPr lang="en-US" altLang="en-US" sz="2800" u="sng" dirty="0"/>
              <a:t>A</a:t>
            </a:r>
            <a:r>
              <a:rPr lang="en-US" altLang="en-US" sz="2800" dirty="0"/>
              <a:t>cid</a:t>
            </a:r>
          </a:p>
        </p:txBody>
      </p:sp>
      <p:sp>
        <p:nvSpPr>
          <p:cNvPr id="14341" name="Text Box 4"/>
          <p:cNvSpPr txBox="1">
            <a:spLocks noChangeArrowheads="1"/>
          </p:cNvSpPr>
          <p:nvPr/>
        </p:nvSpPr>
        <p:spPr bwMode="auto">
          <a:xfrm>
            <a:off x="514350" y="84931"/>
            <a:ext cx="81153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4400" dirty="0">
                <a:solidFill>
                  <a:srgbClr val="C00000"/>
                </a:solidFill>
              </a:rPr>
              <a:t>Nucleic Acid monomer structure</a:t>
            </a:r>
          </a:p>
        </p:txBody>
      </p:sp>
      <p:grpSp>
        <p:nvGrpSpPr>
          <p:cNvPr id="3" name="Group 11"/>
          <p:cNvGrpSpPr>
            <a:grpSpLocks/>
          </p:cNvGrpSpPr>
          <p:nvPr/>
        </p:nvGrpSpPr>
        <p:grpSpPr bwMode="auto">
          <a:xfrm>
            <a:off x="1752600" y="2668588"/>
            <a:ext cx="5334000" cy="4102100"/>
            <a:chOff x="1752600" y="390525"/>
            <a:chExt cx="5334000" cy="4101445"/>
          </a:xfrm>
        </p:grpSpPr>
        <p:sp>
          <p:nvSpPr>
            <p:cNvPr id="13" name="TextBox 12"/>
            <p:cNvSpPr txBox="1"/>
            <p:nvPr/>
          </p:nvSpPr>
          <p:spPr>
            <a:xfrm>
              <a:off x="1752600" y="3968179"/>
              <a:ext cx="1962150" cy="523791"/>
            </a:xfrm>
            <a:prstGeom prst="rect">
              <a:avLst/>
            </a:prstGeom>
            <a:noFill/>
            <a:ln>
              <a:solidFill>
                <a:srgbClr val="0066FF"/>
              </a:solidFill>
            </a:ln>
          </p:spPr>
          <p:txBody>
            <a:bodyPr wrap="none">
              <a:spAutoFit/>
            </a:bodyPr>
            <a:lstStyle/>
            <a:p>
              <a:pPr>
                <a:defRPr/>
              </a:pPr>
              <a:r>
                <a:rPr lang="en-US" altLang="en-US" sz="2800" dirty="0">
                  <a:latin typeface="+mj-lt"/>
                </a:rPr>
                <a:t>Ester Bond</a:t>
              </a:r>
              <a:endParaRPr lang="en-CA" sz="2800" dirty="0">
                <a:solidFill>
                  <a:srgbClr val="CC0066"/>
                </a:solidFill>
                <a:latin typeface="+mj-lt"/>
              </a:endParaRPr>
            </a:p>
          </p:txBody>
        </p:sp>
        <p:cxnSp>
          <p:nvCxnSpPr>
            <p:cNvPr id="14" name="Straight Arrow Connector 13"/>
            <p:cNvCxnSpPr/>
            <p:nvPr/>
          </p:nvCxnSpPr>
          <p:spPr>
            <a:xfrm flipV="1">
              <a:off x="2803525" y="2353948"/>
              <a:ext cx="1920875" cy="1614230"/>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7400" y="390525"/>
              <a:ext cx="3071813" cy="523791"/>
            </a:xfrm>
            <a:prstGeom prst="rect">
              <a:avLst/>
            </a:prstGeom>
            <a:noFill/>
            <a:ln>
              <a:solidFill>
                <a:srgbClr val="0066FF"/>
              </a:solidFill>
            </a:ln>
          </p:spPr>
          <p:txBody>
            <a:bodyPr wrap="none">
              <a:spAutoFit/>
            </a:bodyPr>
            <a:lstStyle/>
            <a:p>
              <a:pPr>
                <a:defRPr/>
              </a:pPr>
              <a:r>
                <a:rPr lang="en-US" altLang="en-US" sz="2800" dirty="0">
                  <a:latin typeface="+mj-lt"/>
                </a:rPr>
                <a:t>N-</a:t>
              </a:r>
              <a:r>
                <a:rPr lang="el-GR" altLang="en-US" sz="2800" dirty="0">
                  <a:latin typeface="+mj-lt"/>
                </a:rPr>
                <a:t>β</a:t>
              </a:r>
              <a:r>
                <a:rPr lang="en-CA" altLang="en-US" sz="2800" dirty="0">
                  <a:latin typeface="+mj-lt"/>
                </a:rPr>
                <a:t>-</a:t>
              </a:r>
              <a:r>
                <a:rPr lang="en-CA" altLang="en-US" sz="2800" dirty="0" err="1">
                  <a:latin typeface="+mj-lt"/>
                </a:rPr>
                <a:t>glycosyl</a:t>
              </a:r>
              <a:r>
                <a:rPr lang="en-CA" altLang="en-US" sz="2800" dirty="0">
                  <a:latin typeface="+mj-lt"/>
                </a:rPr>
                <a:t> bond</a:t>
              </a:r>
              <a:endParaRPr lang="en-CA" sz="2800" dirty="0">
                <a:solidFill>
                  <a:srgbClr val="CC0066"/>
                </a:solidFill>
                <a:latin typeface="+mj-lt"/>
              </a:endParaRPr>
            </a:p>
          </p:txBody>
        </p:sp>
        <p:cxnSp>
          <p:nvCxnSpPr>
            <p:cNvPr id="16" name="Straight Arrow Connector 15"/>
            <p:cNvCxnSpPr/>
            <p:nvPr/>
          </p:nvCxnSpPr>
          <p:spPr>
            <a:xfrm>
              <a:off x="3854450" y="914316"/>
              <a:ext cx="3232150" cy="1219005"/>
            </a:xfrm>
            <a:prstGeom prst="straightConnector1">
              <a:avLst/>
            </a:prstGeom>
            <a:ln w="25400">
              <a:solidFill>
                <a:srgbClr val="0066FF"/>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2"/>
          <p:cNvGrpSpPr>
            <a:grpSpLocks/>
          </p:cNvGrpSpPr>
          <p:nvPr/>
        </p:nvGrpSpPr>
        <p:grpSpPr bwMode="auto">
          <a:xfrm>
            <a:off x="6611938" y="914400"/>
            <a:ext cx="963612" cy="1144588"/>
            <a:chOff x="6612249" y="914400"/>
            <a:chExt cx="963725" cy="1144488"/>
          </a:xfrm>
        </p:grpSpPr>
        <p:sp>
          <p:nvSpPr>
            <p:cNvPr id="14345" name="TextBox 1"/>
            <p:cNvSpPr txBox="1">
              <a:spLocks noChangeArrowheads="1"/>
            </p:cNvSpPr>
            <p:nvPr/>
          </p:nvSpPr>
          <p:spPr bwMode="auto">
            <a:xfrm>
              <a:off x="6612249" y="914400"/>
              <a:ext cx="963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(OH)</a:t>
              </a:r>
            </a:p>
          </p:txBody>
        </p:sp>
        <p:sp>
          <p:nvSpPr>
            <p:cNvPr id="14346" name="TextBox 16"/>
            <p:cNvSpPr txBox="1">
              <a:spLocks noChangeArrowheads="1"/>
            </p:cNvSpPr>
            <p:nvPr/>
          </p:nvSpPr>
          <p:spPr bwMode="auto">
            <a:xfrm>
              <a:off x="6886293" y="1535668"/>
              <a:ext cx="684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D60093"/>
                  </a:solidFill>
                </a:rPr>
                <a:t>(H)</a:t>
              </a:r>
            </a:p>
          </p:txBody>
        </p:sp>
      </p:grpSp>
      <p:sp>
        <p:nvSpPr>
          <p:cNvPr id="4" name="Rectangle 3"/>
          <p:cNvSpPr/>
          <p:nvPr/>
        </p:nvSpPr>
        <p:spPr>
          <a:xfrm>
            <a:off x="5105400" y="6323013"/>
            <a:ext cx="457200" cy="382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ext Box 4"/>
          <p:cNvSpPr txBox="1">
            <a:spLocks noChangeArrowheads="1"/>
          </p:cNvSpPr>
          <p:nvPr/>
        </p:nvSpPr>
        <p:spPr bwMode="auto">
          <a:xfrm>
            <a:off x="800100" y="192088"/>
            <a:ext cx="7543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Two Types of Nitrogenous Bases</a:t>
            </a:r>
          </a:p>
        </p:txBody>
      </p:sp>
      <p:pic>
        <p:nvPicPr>
          <p:cNvPr id="5"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281112"/>
            <a:ext cx="8531225" cy="49672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4"/>
          <p:cNvSpPr txBox="1">
            <a:spLocks noChangeArrowheads="1"/>
          </p:cNvSpPr>
          <p:nvPr/>
        </p:nvSpPr>
        <p:spPr bwMode="auto">
          <a:xfrm>
            <a:off x="1028700" y="97536"/>
            <a:ext cx="708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3600" b="1" dirty="0">
                <a:solidFill>
                  <a:srgbClr val="C00000"/>
                </a:solidFill>
                <a:ea typeface="ＭＳ Ｐゴシック" pitchFamily="1" charset="-128"/>
              </a:rPr>
              <a:t>Purine and Pyrimidine Bases</a:t>
            </a:r>
          </a:p>
        </p:txBody>
      </p:sp>
      <p:pic>
        <p:nvPicPr>
          <p:cNvPr id="7" name="Picture 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044"/>
          <a:stretch/>
        </p:blipFill>
        <p:spPr bwMode="auto">
          <a:xfrm>
            <a:off x="1710531" y="774700"/>
            <a:ext cx="5722938" cy="6007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Rounded Rectangle 5"/>
          <p:cNvSpPr/>
          <p:nvPr/>
        </p:nvSpPr>
        <p:spPr>
          <a:xfrm>
            <a:off x="3416712" y="3853752"/>
            <a:ext cx="4114800" cy="25560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 y="1668353"/>
            <a:ext cx="9046464" cy="4503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4" name="TextBox 1"/>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76396"/>
            <a:ext cx="9131808" cy="412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2532" name="TextBox 3"/>
          <p:cNvSpPr txBox="1">
            <a:spLocks noChangeArrowheads="1"/>
          </p:cNvSpPr>
          <p:nvPr/>
        </p:nvSpPr>
        <p:spPr bwMode="auto">
          <a:xfrm>
            <a:off x="908844" y="188913"/>
            <a:ext cx="73263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t>Nucleotide = Nucleoside + Phosphate</a:t>
            </a:r>
          </a:p>
          <a:p>
            <a:pPr>
              <a:spcBef>
                <a:spcPct val="0"/>
              </a:spcBef>
              <a:buFontTx/>
              <a:buNone/>
            </a:pPr>
            <a:r>
              <a:rPr lang="en-US" altLang="en-US" sz="2800" b="1" dirty="0"/>
              <a:t>                      </a:t>
            </a:r>
            <a:r>
              <a:rPr lang="en-US" altLang="en-US" sz="2800" b="1" dirty="0">
                <a:solidFill>
                  <a:srgbClr val="CC3399"/>
                </a:solidFill>
              </a:rPr>
              <a:t>(Nucleoside = Sugar + Base)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49864"/>
            <a:ext cx="9144000" cy="5958271"/>
          </a:xfrm>
          <a:prstGeom prst="rect">
            <a:avLst/>
          </a:prstGeom>
        </p:spPr>
      </p:pic>
    </p:spTree>
    <p:extLst>
      <p:ext uri="{BB962C8B-B14F-4D97-AF65-F5344CB8AC3E}">
        <p14:creationId xmlns:p14="http://schemas.microsoft.com/office/powerpoint/2010/main" val="3852917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971" y="1080002"/>
            <a:ext cx="4279900" cy="588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79" name="Rectangle 1"/>
          <p:cNvSpPr>
            <a:spLocks noChangeArrowheads="1"/>
          </p:cNvSpPr>
          <p:nvPr/>
        </p:nvSpPr>
        <p:spPr bwMode="auto">
          <a:xfrm>
            <a:off x="609600" y="84138"/>
            <a:ext cx="7924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400" dirty="0">
                <a:solidFill>
                  <a:srgbClr val="C00000"/>
                </a:solidFill>
                <a:ea typeface="DejaVu Sans" charset="0"/>
                <a:cs typeface="DejaVu Sans" charset="0"/>
              </a:rPr>
              <a:t>Phosphodiester Linkages in the Covalent Backbone of Nucleic Acid </a:t>
            </a:r>
            <a:endParaRPr lang="en-US" altLang="en-US" sz="2400" dirty="0">
              <a:solidFill>
                <a:srgbClr val="C00000"/>
              </a:solidFill>
            </a:endParaRPr>
          </a:p>
        </p:txBody>
      </p:sp>
      <p:sp>
        <p:nvSpPr>
          <p:cNvPr id="2" name="Oval 1"/>
          <p:cNvSpPr/>
          <p:nvPr/>
        </p:nvSpPr>
        <p:spPr>
          <a:xfrm>
            <a:off x="3258765" y="896565"/>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p:cNvSpPr/>
          <p:nvPr/>
        </p:nvSpPr>
        <p:spPr>
          <a:xfrm>
            <a:off x="5020513" y="891408"/>
            <a:ext cx="648000" cy="360000"/>
          </a:xfrm>
          <a:prstGeom prst="ellipse">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p:cNvSpPr/>
          <p:nvPr/>
        </p:nvSpPr>
        <p:spPr>
          <a:xfrm>
            <a:off x="3969925" y="6191655"/>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5734965" y="6193200"/>
            <a:ext cx="648000" cy="360000"/>
          </a:xfrm>
          <a:prstGeom prst="ellipse">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589789" y="0"/>
            <a:ext cx="79644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dirty="0">
                <a:solidFill>
                  <a:srgbClr val="C00000"/>
                </a:solidFill>
                <a:ea typeface="ＭＳ Ｐゴシック" pitchFamily="1" charset="-128"/>
              </a:rPr>
              <a:t>How information is stored in DNA or RNA?</a:t>
            </a:r>
          </a:p>
        </p:txBody>
      </p:sp>
      <p:sp>
        <p:nvSpPr>
          <p:cNvPr id="3" name="TextBox 2"/>
          <p:cNvSpPr txBox="1"/>
          <p:nvPr/>
        </p:nvSpPr>
        <p:spPr>
          <a:xfrm>
            <a:off x="6858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nvGrpSpPr>
          <p:cNvPr id="23" name="Group 22"/>
          <p:cNvGrpSpPr/>
          <p:nvPr/>
        </p:nvGrpSpPr>
        <p:grpSpPr>
          <a:xfrm>
            <a:off x="685800" y="986711"/>
            <a:ext cx="1425390" cy="1123553"/>
            <a:chOff x="228600" y="986711"/>
            <a:chExt cx="1425390" cy="1123553"/>
          </a:xfrm>
        </p:grpSpPr>
        <p:sp>
          <p:nvSpPr>
            <p:cNvPr id="4" name="TextBox 3"/>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 name="TextBox 4"/>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 name="TextBox 5"/>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79" name="Group 78"/>
          <p:cNvGrpSpPr/>
          <p:nvPr/>
        </p:nvGrpSpPr>
        <p:grpSpPr>
          <a:xfrm>
            <a:off x="685800" y="2141379"/>
            <a:ext cx="1425390" cy="4564221"/>
            <a:chOff x="685800" y="2141379"/>
            <a:chExt cx="1425390" cy="4564221"/>
          </a:xfrm>
        </p:grpSpPr>
        <p:grpSp>
          <p:nvGrpSpPr>
            <p:cNvPr id="8" name="Group 7"/>
            <p:cNvGrpSpPr/>
            <p:nvPr/>
          </p:nvGrpSpPr>
          <p:grpSpPr>
            <a:xfrm>
              <a:off x="685800" y="2141379"/>
              <a:ext cx="1425390" cy="1500664"/>
              <a:chOff x="228600" y="609600"/>
              <a:chExt cx="1425390" cy="1500664"/>
            </a:xfrm>
          </p:grpSpPr>
          <p:sp>
            <p:nvSpPr>
              <p:cNvPr id="9" name="TextBox 8"/>
              <p:cNvSpPr txBox="1"/>
              <p:nvPr/>
            </p:nvSpPr>
            <p:spPr>
              <a:xfrm>
                <a:off x="2286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0" name="TextBox 9"/>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1" name="TextBox 10"/>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2" name="TextBox 11"/>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13" name="Group 12"/>
            <p:cNvGrpSpPr/>
            <p:nvPr/>
          </p:nvGrpSpPr>
          <p:grpSpPr>
            <a:xfrm>
              <a:off x="685800" y="3673158"/>
              <a:ext cx="1425390" cy="1500664"/>
              <a:chOff x="228600" y="609600"/>
              <a:chExt cx="1425390" cy="1500664"/>
            </a:xfrm>
          </p:grpSpPr>
          <p:sp>
            <p:nvSpPr>
              <p:cNvPr id="14" name="TextBox 13"/>
              <p:cNvSpPr txBox="1"/>
              <p:nvPr/>
            </p:nvSpPr>
            <p:spPr>
              <a:xfrm>
                <a:off x="2286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5" name="TextBox 14"/>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6" name="TextBox 15"/>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17" name="TextBox 16"/>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18" name="Group 17"/>
            <p:cNvGrpSpPr/>
            <p:nvPr/>
          </p:nvGrpSpPr>
          <p:grpSpPr>
            <a:xfrm>
              <a:off x="685800" y="5204936"/>
              <a:ext cx="1425390" cy="1500664"/>
              <a:chOff x="228600" y="609600"/>
              <a:chExt cx="1425390" cy="1500664"/>
            </a:xfrm>
          </p:grpSpPr>
          <p:sp>
            <p:nvSpPr>
              <p:cNvPr id="19" name="TextBox 18"/>
              <p:cNvSpPr txBox="1"/>
              <p:nvPr/>
            </p:nvSpPr>
            <p:spPr>
              <a:xfrm>
                <a:off x="22860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0" name="TextBox 19"/>
              <p:cNvSpPr txBox="1"/>
              <p:nvPr/>
            </p:nvSpPr>
            <p:spPr>
              <a:xfrm>
                <a:off x="22860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1" name="TextBox 20"/>
              <p:cNvSpPr txBox="1"/>
              <p:nvPr/>
            </p:nvSpPr>
            <p:spPr>
              <a:xfrm>
                <a:off x="22860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2" name="TextBox 21"/>
              <p:cNvSpPr txBox="1"/>
              <p:nvPr/>
            </p:nvSpPr>
            <p:spPr>
              <a:xfrm>
                <a:off x="22860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CAG</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grpSp>
        <p:nvGrpSpPr>
          <p:cNvPr id="44" name="Group 43"/>
          <p:cNvGrpSpPr/>
          <p:nvPr/>
        </p:nvGrpSpPr>
        <p:grpSpPr>
          <a:xfrm>
            <a:off x="2689410" y="609600"/>
            <a:ext cx="1425390" cy="6096000"/>
            <a:chOff x="1653990" y="609600"/>
            <a:chExt cx="1425390" cy="6096000"/>
          </a:xfrm>
        </p:grpSpPr>
        <p:sp>
          <p:nvSpPr>
            <p:cNvPr id="24" name="TextBox 23"/>
            <p:cNvSpPr txBox="1"/>
            <p:nvPr/>
          </p:nvSpPr>
          <p:spPr>
            <a:xfrm>
              <a:off x="165399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6" name="TextBox 25"/>
            <p:cNvSpPr txBox="1"/>
            <p:nvPr/>
          </p:nvSpPr>
          <p:spPr>
            <a:xfrm>
              <a:off x="165399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7" name="TextBox 26"/>
            <p:cNvSpPr txBox="1"/>
            <p:nvPr/>
          </p:nvSpPr>
          <p:spPr>
            <a:xfrm>
              <a:off x="165399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28" name="TextBox 27"/>
            <p:cNvSpPr txBox="1"/>
            <p:nvPr/>
          </p:nvSpPr>
          <p:spPr>
            <a:xfrm>
              <a:off x="165399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0" name="TextBox 29"/>
            <p:cNvSpPr txBox="1"/>
            <p:nvPr/>
          </p:nvSpPr>
          <p:spPr>
            <a:xfrm>
              <a:off x="1653990" y="214137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1" name="TextBox 30"/>
            <p:cNvSpPr txBox="1"/>
            <p:nvPr/>
          </p:nvSpPr>
          <p:spPr>
            <a:xfrm>
              <a:off x="1653990" y="2518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2" name="TextBox 31"/>
            <p:cNvSpPr txBox="1"/>
            <p:nvPr/>
          </p:nvSpPr>
          <p:spPr>
            <a:xfrm>
              <a:off x="1653990" y="289560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3" name="TextBox 32"/>
            <p:cNvSpPr txBox="1"/>
            <p:nvPr/>
          </p:nvSpPr>
          <p:spPr>
            <a:xfrm>
              <a:off x="1653990" y="3272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5" name="TextBox 34"/>
            <p:cNvSpPr txBox="1"/>
            <p:nvPr/>
          </p:nvSpPr>
          <p:spPr>
            <a:xfrm>
              <a:off x="1653990" y="3673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6" name="TextBox 35"/>
            <p:cNvSpPr txBox="1"/>
            <p:nvPr/>
          </p:nvSpPr>
          <p:spPr>
            <a:xfrm>
              <a:off x="1653990" y="405026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7" name="TextBox 36"/>
            <p:cNvSpPr txBox="1"/>
            <p:nvPr/>
          </p:nvSpPr>
          <p:spPr>
            <a:xfrm>
              <a:off x="1653990" y="442738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38" name="TextBox 37"/>
            <p:cNvSpPr txBox="1"/>
            <p:nvPr/>
          </p:nvSpPr>
          <p:spPr>
            <a:xfrm>
              <a:off x="1653990" y="4804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0" name="TextBox 39"/>
            <p:cNvSpPr txBox="1"/>
            <p:nvPr/>
          </p:nvSpPr>
          <p:spPr>
            <a:xfrm>
              <a:off x="1653990" y="5204936"/>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1" name="TextBox 40"/>
            <p:cNvSpPr txBox="1"/>
            <p:nvPr/>
          </p:nvSpPr>
          <p:spPr>
            <a:xfrm>
              <a:off x="1653990" y="5582047"/>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2" name="TextBox 41"/>
            <p:cNvSpPr txBox="1"/>
            <p:nvPr/>
          </p:nvSpPr>
          <p:spPr>
            <a:xfrm>
              <a:off x="1653990" y="5959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3" name="TextBox 42"/>
            <p:cNvSpPr txBox="1"/>
            <p:nvPr/>
          </p:nvSpPr>
          <p:spPr>
            <a:xfrm>
              <a:off x="1653990" y="633626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CAC</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45" name="Group 44"/>
          <p:cNvGrpSpPr/>
          <p:nvPr/>
        </p:nvGrpSpPr>
        <p:grpSpPr>
          <a:xfrm>
            <a:off x="4823010" y="599440"/>
            <a:ext cx="1425390" cy="6096000"/>
            <a:chOff x="1653990" y="609600"/>
            <a:chExt cx="1425390" cy="6096000"/>
          </a:xfrm>
        </p:grpSpPr>
        <p:sp>
          <p:nvSpPr>
            <p:cNvPr id="46" name="TextBox 45"/>
            <p:cNvSpPr txBox="1"/>
            <p:nvPr/>
          </p:nvSpPr>
          <p:spPr>
            <a:xfrm>
              <a:off x="165399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7" name="TextBox 46"/>
            <p:cNvSpPr txBox="1"/>
            <p:nvPr/>
          </p:nvSpPr>
          <p:spPr>
            <a:xfrm>
              <a:off x="165399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8" name="TextBox 47"/>
            <p:cNvSpPr txBox="1"/>
            <p:nvPr/>
          </p:nvSpPr>
          <p:spPr>
            <a:xfrm>
              <a:off x="165399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49" name="TextBox 48"/>
            <p:cNvSpPr txBox="1"/>
            <p:nvPr/>
          </p:nvSpPr>
          <p:spPr>
            <a:xfrm>
              <a:off x="165399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0" name="TextBox 49"/>
            <p:cNvSpPr txBox="1"/>
            <p:nvPr/>
          </p:nvSpPr>
          <p:spPr>
            <a:xfrm>
              <a:off x="1653990" y="214137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1" name="TextBox 50"/>
            <p:cNvSpPr txBox="1"/>
            <p:nvPr/>
          </p:nvSpPr>
          <p:spPr>
            <a:xfrm>
              <a:off x="1653990" y="2518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2" name="TextBox 51"/>
            <p:cNvSpPr txBox="1"/>
            <p:nvPr/>
          </p:nvSpPr>
          <p:spPr>
            <a:xfrm>
              <a:off x="1653990" y="289560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3" name="TextBox 52"/>
            <p:cNvSpPr txBox="1"/>
            <p:nvPr/>
          </p:nvSpPr>
          <p:spPr>
            <a:xfrm>
              <a:off x="1653990" y="3272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4" name="TextBox 53"/>
            <p:cNvSpPr txBox="1"/>
            <p:nvPr/>
          </p:nvSpPr>
          <p:spPr>
            <a:xfrm>
              <a:off x="1653990" y="3673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5" name="TextBox 54"/>
            <p:cNvSpPr txBox="1"/>
            <p:nvPr/>
          </p:nvSpPr>
          <p:spPr>
            <a:xfrm>
              <a:off x="1653990" y="405026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6" name="TextBox 55"/>
            <p:cNvSpPr txBox="1"/>
            <p:nvPr/>
          </p:nvSpPr>
          <p:spPr>
            <a:xfrm>
              <a:off x="1653990" y="442738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7" name="TextBox 56"/>
            <p:cNvSpPr txBox="1"/>
            <p:nvPr/>
          </p:nvSpPr>
          <p:spPr>
            <a:xfrm>
              <a:off x="1653990" y="4804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8" name="TextBox 57"/>
            <p:cNvSpPr txBox="1"/>
            <p:nvPr/>
          </p:nvSpPr>
          <p:spPr>
            <a:xfrm>
              <a:off x="1653990" y="5204936"/>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59" name="TextBox 58"/>
            <p:cNvSpPr txBox="1"/>
            <p:nvPr/>
          </p:nvSpPr>
          <p:spPr>
            <a:xfrm>
              <a:off x="1653990" y="5582047"/>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0" name="TextBox 59"/>
            <p:cNvSpPr txBox="1"/>
            <p:nvPr/>
          </p:nvSpPr>
          <p:spPr>
            <a:xfrm>
              <a:off x="1653990" y="5959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1" name="TextBox 60"/>
            <p:cNvSpPr txBox="1"/>
            <p:nvPr/>
          </p:nvSpPr>
          <p:spPr>
            <a:xfrm>
              <a:off x="1653990" y="633626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CAA</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grpSp>
        <p:nvGrpSpPr>
          <p:cNvPr id="62" name="Group 61"/>
          <p:cNvGrpSpPr/>
          <p:nvPr/>
        </p:nvGrpSpPr>
        <p:grpSpPr>
          <a:xfrm>
            <a:off x="6956610" y="583883"/>
            <a:ext cx="1425390" cy="6096000"/>
            <a:chOff x="1653990" y="609600"/>
            <a:chExt cx="1425390" cy="6096000"/>
          </a:xfrm>
        </p:grpSpPr>
        <p:sp>
          <p:nvSpPr>
            <p:cNvPr id="63" name="TextBox 62"/>
            <p:cNvSpPr txBox="1"/>
            <p:nvPr/>
          </p:nvSpPr>
          <p:spPr>
            <a:xfrm>
              <a:off x="1653990" y="60960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4" name="TextBox 63"/>
            <p:cNvSpPr txBox="1"/>
            <p:nvPr/>
          </p:nvSpPr>
          <p:spPr>
            <a:xfrm>
              <a:off x="1653990" y="986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5" name="TextBox 64"/>
            <p:cNvSpPr txBox="1"/>
            <p:nvPr/>
          </p:nvSpPr>
          <p:spPr>
            <a:xfrm>
              <a:off x="1653990" y="136382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6" name="TextBox 65"/>
            <p:cNvSpPr txBox="1"/>
            <p:nvPr/>
          </p:nvSpPr>
          <p:spPr>
            <a:xfrm>
              <a:off x="1653990" y="1740932"/>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CTT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7" name="TextBox 66"/>
            <p:cNvSpPr txBox="1"/>
            <p:nvPr/>
          </p:nvSpPr>
          <p:spPr>
            <a:xfrm>
              <a:off x="1653990" y="214137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8" name="TextBox 67"/>
            <p:cNvSpPr txBox="1"/>
            <p:nvPr/>
          </p:nvSpPr>
          <p:spPr>
            <a:xfrm>
              <a:off x="1653990" y="2518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69" name="TextBox 68"/>
            <p:cNvSpPr txBox="1"/>
            <p:nvPr/>
          </p:nvSpPr>
          <p:spPr>
            <a:xfrm>
              <a:off x="1653990" y="289560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0" name="TextBox 69"/>
            <p:cNvSpPr txBox="1"/>
            <p:nvPr/>
          </p:nvSpPr>
          <p:spPr>
            <a:xfrm>
              <a:off x="1653990" y="3272711"/>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CGT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1" name="TextBox 70"/>
            <p:cNvSpPr txBox="1"/>
            <p:nvPr/>
          </p:nvSpPr>
          <p:spPr>
            <a:xfrm>
              <a:off x="1653990" y="3673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2" name="TextBox 71"/>
            <p:cNvSpPr txBox="1"/>
            <p:nvPr/>
          </p:nvSpPr>
          <p:spPr>
            <a:xfrm>
              <a:off x="1653990" y="4050269"/>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3" name="TextBox 72"/>
            <p:cNvSpPr txBox="1"/>
            <p:nvPr/>
          </p:nvSpPr>
          <p:spPr>
            <a:xfrm>
              <a:off x="1653990" y="442738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4" name="TextBox 73"/>
            <p:cNvSpPr txBox="1"/>
            <p:nvPr/>
          </p:nvSpPr>
          <p:spPr>
            <a:xfrm>
              <a:off x="1653990" y="4804490"/>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CCT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5" name="TextBox 74"/>
            <p:cNvSpPr txBox="1"/>
            <p:nvPr/>
          </p:nvSpPr>
          <p:spPr>
            <a:xfrm>
              <a:off x="1653990" y="5204936"/>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AAT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6" name="TextBox 75"/>
            <p:cNvSpPr txBox="1"/>
            <p:nvPr/>
          </p:nvSpPr>
          <p:spPr>
            <a:xfrm>
              <a:off x="1653990" y="5582047"/>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TAT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7" name="TextBox 76"/>
            <p:cNvSpPr txBox="1"/>
            <p:nvPr/>
          </p:nvSpPr>
          <p:spPr>
            <a:xfrm>
              <a:off x="1653990" y="595915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GAT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sp>
          <p:nvSpPr>
            <p:cNvPr id="78" name="TextBox 77"/>
            <p:cNvSpPr txBox="1"/>
            <p:nvPr/>
          </p:nvSpPr>
          <p:spPr>
            <a:xfrm>
              <a:off x="1653990" y="6336268"/>
              <a:ext cx="1425390" cy="369332"/>
            </a:xfrm>
            <a:prstGeom prst="rect">
              <a:avLst/>
            </a:prstGeom>
            <a:noFill/>
          </p:spPr>
          <p:txBody>
            <a:bodyPr wrap="none" rtlCol="0">
              <a:spAutoFit/>
            </a:bodyPr>
            <a:lstStyle/>
            <a:p>
              <a:r>
                <a:rPr lang="en-CA" dirty="0">
                  <a:latin typeface="Courier New" panose="02070309020205020404" pitchFamily="49" charset="0"/>
                  <a:cs typeface="Courier New" panose="02070309020205020404" pitchFamily="49" charset="0"/>
                </a:rPr>
                <a:t>5’-</a:t>
              </a:r>
              <a:r>
                <a:rPr lang="en-CA" b="1" dirty="0">
                  <a:latin typeface="Courier New" panose="02070309020205020404" pitchFamily="49" charset="0"/>
                  <a:cs typeface="Courier New" panose="02070309020205020404" pitchFamily="49" charset="0"/>
                </a:rPr>
                <a:t>CAT</a:t>
              </a:r>
              <a:r>
                <a:rPr lang="en-CA" dirty="0">
                  <a:latin typeface="Courier New" panose="02070309020205020404" pitchFamily="49" charset="0"/>
                  <a:cs typeface="Courier New" panose="02070309020205020404" pitchFamily="49" charset="0"/>
                </a:rPr>
                <a:t>-3’</a:t>
              </a:r>
              <a:endParaRPr lang="en-IN"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2396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888"/>
          <a:stretch>
            <a:fillRect/>
          </a:stretch>
        </p:blipFill>
        <p:spPr bwMode="auto">
          <a:xfrm>
            <a:off x="50291" y="1052508"/>
            <a:ext cx="9046464" cy="536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8675" name="Text Box 4"/>
          <p:cNvSpPr txBox="1">
            <a:spLocks noChangeArrowheads="1"/>
          </p:cNvSpPr>
          <p:nvPr/>
        </p:nvSpPr>
        <p:spPr bwMode="auto">
          <a:xfrm>
            <a:off x="1030223" y="152400"/>
            <a:ext cx="7086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dirty="0">
                <a:solidFill>
                  <a:srgbClr val="C00000"/>
                </a:solidFill>
                <a:ea typeface="ＭＳ Ｐゴシック" pitchFamily="1" charset="-128"/>
              </a:rPr>
              <a:t>RNA is Less Stable than DNA</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066"/>
          <a:stretch>
            <a:fillRect/>
          </a:stretch>
        </p:blipFill>
        <p:spPr bwMode="auto">
          <a:xfrm>
            <a:off x="613569" y="735013"/>
            <a:ext cx="7916862"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6628" name="TextBox 4"/>
          <p:cNvSpPr txBox="1">
            <a:spLocks noChangeArrowheads="1"/>
          </p:cNvSpPr>
          <p:nvPr/>
        </p:nvSpPr>
        <p:spPr bwMode="auto">
          <a:xfrm>
            <a:off x="2030413" y="7620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C00000"/>
                </a:solidFill>
              </a:rPr>
              <a:t>DNA: </a:t>
            </a:r>
            <a:r>
              <a:rPr lang="en-US" altLang="en-US" sz="2800" b="1" u="sng" dirty="0">
                <a:solidFill>
                  <a:srgbClr val="C00000"/>
                </a:solidFill>
              </a:rPr>
              <a:t>D</a:t>
            </a:r>
            <a:r>
              <a:rPr lang="en-US" altLang="en-US" sz="2800" b="1" dirty="0">
                <a:solidFill>
                  <a:srgbClr val="C00000"/>
                </a:solidFill>
              </a:rPr>
              <a:t>eoxyribo</a:t>
            </a:r>
            <a:r>
              <a:rPr lang="en-US" altLang="en-US" sz="2800" b="1" u="sng" dirty="0">
                <a:solidFill>
                  <a:srgbClr val="C00000"/>
                </a:solidFill>
              </a:rPr>
              <a:t>n</a:t>
            </a:r>
            <a:r>
              <a:rPr lang="en-US" altLang="en-US" sz="2800" b="1" dirty="0">
                <a:solidFill>
                  <a:srgbClr val="C00000"/>
                </a:solidFill>
              </a:rPr>
              <a:t>ucleic </a:t>
            </a:r>
            <a:r>
              <a:rPr lang="en-US" altLang="en-US" sz="2800" b="1" u="sng" dirty="0">
                <a:solidFill>
                  <a:srgbClr val="C00000"/>
                </a:solidFill>
              </a:rPr>
              <a:t>A</a:t>
            </a:r>
            <a:r>
              <a:rPr lang="en-US" altLang="en-US" sz="2800" b="1" dirty="0">
                <a:solidFill>
                  <a:srgbClr val="C00000"/>
                </a:solidFill>
              </a:rPr>
              <a:t>cid</a:t>
            </a:r>
          </a:p>
        </p:txBody>
      </p:sp>
      <p:sp>
        <p:nvSpPr>
          <p:cNvPr id="2" name="TextBox 1"/>
          <p:cNvSpPr txBox="1"/>
          <p:nvPr/>
        </p:nvSpPr>
        <p:spPr>
          <a:xfrm>
            <a:off x="3078828" y="6096000"/>
            <a:ext cx="2948243" cy="400110"/>
          </a:xfrm>
          <a:prstGeom prst="rect">
            <a:avLst/>
          </a:prstGeom>
          <a:noFill/>
        </p:spPr>
        <p:txBody>
          <a:bodyPr wrap="none" rtlCol="0">
            <a:spAutoFit/>
          </a:bodyPr>
          <a:lstStyle/>
          <a:p>
            <a:r>
              <a:rPr lang="en-CA" sz="2000" dirty="0"/>
              <a:t>Complementary Strands</a:t>
            </a:r>
            <a:endParaRPr lang="en-IN" sz="2000"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lstStyle/>
          <a:p>
            <a:r>
              <a:rPr lang="en-GB" sz="3600" dirty="0">
                <a:solidFill>
                  <a:srgbClr val="C00000"/>
                </a:solidFill>
              </a:rPr>
              <a:t>Some key features of DNA </a:t>
            </a:r>
          </a:p>
        </p:txBody>
      </p:sp>
      <p:sp>
        <p:nvSpPr>
          <p:cNvPr id="3" name="Content Placeholder 2"/>
          <p:cNvSpPr>
            <a:spLocks noGrp="1"/>
          </p:cNvSpPr>
          <p:nvPr>
            <p:ph idx="1"/>
          </p:nvPr>
        </p:nvSpPr>
        <p:spPr>
          <a:xfrm>
            <a:off x="381000" y="1066800"/>
            <a:ext cx="8382000" cy="5486400"/>
          </a:xfrm>
        </p:spPr>
        <p:txBody>
          <a:bodyPr/>
          <a:lstStyle/>
          <a:p>
            <a:pPr>
              <a:spcBef>
                <a:spcPts val="600"/>
              </a:spcBef>
              <a:spcAft>
                <a:spcPts val="600"/>
              </a:spcAft>
            </a:pPr>
            <a:r>
              <a:rPr lang="en-IN" altLang="en-US" sz="2600" dirty="0">
                <a:latin typeface="Arial" panose="020B0604020202020204" pitchFamily="34" charset="0"/>
                <a:ea typeface="DejaVu Sans" charset="0"/>
                <a:cs typeface="DejaVu Sans" charset="0"/>
              </a:rPr>
              <a:t>In </a:t>
            </a:r>
            <a:r>
              <a:rPr lang="en-IN" altLang="en-US" sz="2600" b="1" dirty="0">
                <a:latin typeface="Arial" panose="020B0604020202020204" pitchFamily="34" charset="0"/>
                <a:ea typeface="DejaVu Sans" charset="0"/>
                <a:cs typeface="DejaVu Sans" charset="0"/>
              </a:rPr>
              <a:t>DNA, </a:t>
            </a:r>
            <a:r>
              <a:rPr lang="en-IN" altLang="en-US" sz="2600" dirty="0">
                <a:latin typeface="Arial" panose="020B0604020202020204" pitchFamily="34" charset="0"/>
                <a:ea typeface="DejaVu Sans" charset="0"/>
                <a:cs typeface="DejaVu Sans" charset="0"/>
              </a:rPr>
              <a:t>two nucleic acid strands anneal together through extensive </a:t>
            </a:r>
            <a:r>
              <a:rPr lang="en-IN" altLang="en-US" sz="2600" b="1" dirty="0">
                <a:solidFill>
                  <a:srgbClr val="FF0066"/>
                </a:solidFill>
                <a:latin typeface="Arial" panose="020B0604020202020204" pitchFamily="34" charset="0"/>
                <a:ea typeface="DejaVu Sans" charset="0"/>
                <a:cs typeface="DejaVu Sans" charset="0"/>
              </a:rPr>
              <a:t>inter-strand H-bonding</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between the bases</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This </a:t>
            </a:r>
            <a:r>
              <a:rPr lang="en-IN" altLang="en-US" sz="2600" b="1" dirty="0">
                <a:solidFill>
                  <a:srgbClr val="7030A0"/>
                </a:solidFill>
                <a:latin typeface="Arial" panose="020B0604020202020204" pitchFamily="34" charset="0"/>
                <a:ea typeface="DejaVu Sans" charset="0"/>
                <a:cs typeface="DejaVu Sans" charset="0"/>
              </a:rPr>
              <a:t>base pairing </a:t>
            </a:r>
            <a:r>
              <a:rPr lang="en-IN" altLang="en-US" sz="2600" dirty="0">
                <a:latin typeface="Arial" panose="020B0604020202020204" pitchFamily="34" charset="0"/>
                <a:ea typeface="DejaVu Sans" charset="0"/>
                <a:cs typeface="DejaVu Sans" charset="0"/>
              </a:rPr>
              <a:t>follows the rule proposed by Watson and Crick. </a:t>
            </a:r>
          </a:p>
          <a:p>
            <a:pPr>
              <a:spcBef>
                <a:spcPts val="600"/>
              </a:spcBef>
              <a:spcAft>
                <a:spcPts val="600"/>
              </a:spcAft>
            </a:pPr>
            <a:r>
              <a:rPr lang="en-IN" altLang="en-US" sz="2600" b="1" dirty="0">
                <a:solidFill>
                  <a:srgbClr val="008000"/>
                </a:solidFill>
                <a:latin typeface="Arial" panose="020B0604020202020204" pitchFamily="34" charset="0"/>
                <a:ea typeface="DejaVu Sans" charset="0"/>
                <a:cs typeface="DejaVu Sans" charset="0"/>
              </a:rPr>
              <a:t>Chargaff’s rule: </a:t>
            </a:r>
            <a:r>
              <a:rPr lang="en-IN" altLang="en-US" sz="2600" b="1" dirty="0">
                <a:latin typeface="Arial" panose="020B0604020202020204" pitchFamily="34" charset="0"/>
                <a:ea typeface="DejaVu Sans" charset="0"/>
                <a:cs typeface="DejaVu Sans" charset="0"/>
              </a:rPr>
              <a:t>A always pairs with T and G pairs with C </a:t>
            </a:r>
          </a:p>
          <a:p>
            <a:pPr>
              <a:spcBef>
                <a:spcPts val="600"/>
              </a:spcBef>
              <a:spcAft>
                <a:spcPts val="600"/>
              </a:spcAft>
            </a:pPr>
            <a:r>
              <a:rPr lang="en-IN" altLang="en-US" sz="2600" dirty="0">
                <a:latin typeface="Arial" panose="020B0604020202020204" pitchFamily="34" charset="0"/>
                <a:ea typeface="DejaVu Sans" charset="0"/>
                <a:cs typeface="DejaVu Sans" charset="0"/>
              </a:rPr>
              <a:t>Hence the two strands become </a:t>
            </a:r>
            <a:r>
              <a:rPr lang="en-IN" altLang="en-US" sz="2600" b="1" dirty="0">
                <a:solidFill>
                  <a:srgbClr val="0070C0"/>
                </a:solidFill>
                <a:latin typeface="Arial" panose="020B0604020202020204" pitchFamily="34" charset="0"/>
                <a:ea typeface="DejaVu Sans" charset="0"/>
                <a:cs typeface="DejaVu Sans" charset="0"/>
              </a:rPr>
              <a:t>complementary</a:t>
            </a:r>
            <a:r>
              <a:rPr lang="en-IN" altLang="en-US" sz="2600" dirty="0">
                <a:latin typeface="Arial" panose="020B0604020202020204" pitchFamily="34" charset="0"/>
                <a:ea typeface="DejaVu Sans" charset="0"/>
                <a:cs typeface="DejaVu Sans" charset="0"/>
              </a:rPr>
              <a:t> to each other</a:t>
            </a:r>
            <a:endParaRPr lang="en-IN" altLang="en-US" sz="2600" b="1" dirty="0">
              <a:latin typeface="Arial" panose="020B0604020202020204" pitchFamily="34" charset="0"/>
              <a:ea typeface="DejaVu Sans" charset="0"/>
              <a:cs typeface="DejaVu Sans" charset="0"/>
            </a:endParaRPr>
          </a:p>
          <a:p>
            <a:pPr>
              <a:spcBef>
                <a:spcPts val="600"/>
              </a:spcBef>
              <a:spcAft>
                <a:spcPts val="600"/>
              </a:spcAft>
            </a:pPr>
            <a:r>
              <a:rPr lang="en-IN" altLang="en-US" sz="2600" b="1" dirty="0">
                <a:solidFill>
                  <a:srgbClr val="CC3399"/>
                </a:solidFill>
                <a:latin typeface="Arial" panose="020B0604020202020204" pitchFamily="34" charset="0"/>
                <a:ea typeface="DejaVu Sans" charset="0"/>
                <a:cs typeface="DejaVu Sans" charset="0"/>
              </a:rPr>
              <a:t>Directionality</a:t>
            </a:r>
            <a:r>
              <a:rPr lang="en-IN" altLang="en-US" sz="2600" b="1" dirty="0">
                <a:latin typeface="Arial" panose="020B0604020202020204" pitchFamily="34" charset="0"/>
                <a:ea typeface="DejaVu Sans" charset="0"/>
                <a:cs typeface="DejaVu Sans" charset="0"/>
              </a:rPr>
              <a:t> </a:t>
            </a:r>
            <a:r>
              <a:rPr lang="en-IN" altLang="en-US" sz="2600" dirty="0">
                <a:latin typeface="Arial" panose="020B0604020202020204" pitchFamily="34" charset="0"/>
                <a:ea typeface="DejaVu Sans" charset="0"/>
                <a:cs typeface="DejaVu Sans" charset="0"/>
              </a:rPr>
              <a:t>of two strands is </a:t>
            </a:r>
            <a:r>
              <a:rPr lang="en-IN" altLang="en-US" sz="2600" b="1" dirty="0">
                <a:latin typeface="Arial" panose="020B0604020202020204" pitchFamily="34" charset="0"/>
                <a:ea typeface="DejaVu Sans" charset="0"/>
                <a:cs typeface="DejaVu Sans" charset="0"/>
              </a:rPr>
              <a:t>opposite: </a:t>
            </a:r>
            <a:r>
              <a:rPr lang="en-IN" altLang="en-US" sz="2600" dirty="0">
                <a:latin typeface="Arial" panose="020B0604020202020204" pitchFamily="34" charset="0"/>
                <a:ea typeface="DejaVu Sans" charset="0"/>
                <a:cs typeface="DejaVu Sans" charset="0"/>
              </a:rPr>
              <a:t>one is </a:t>
            </a:r>
            <a:r>
              <a:rPr lang="en-IN" altLang="en-US" sz="2600" b="1" dirty="0">
                <a:latin typeface="Arial" panose="020B0604020202020204" pitchFamily="34" charset="0"/>
                <a:ea typeface="DejaVu Sans" charset="0"/>
                <a:cs typeface="DejaVu Sans" charset="0"/>
              </a:rPr>
              <a:t>5’-3’ </a:t>
            </a:r>
            <a:r>
              <a:rPr lang="en-IN" altLang="en-US" sz="2600" dirty="0">
                <a:latin typeface="Arial" panose="020B0604020202020204" pitchFamily="34" charset="0"/>
                <a:ea typeface="DejaVu Sans" charset="0"/>
                <a:cs typeface="DejaVu Sans" charset="0"/>
              </a:rPr>
              <a:t>and another </a:t>
            </a:r>
            <a:r>
              <a:rPr lang="en-IN" altLang="en-US" sz="2600" b="1" dirty="0">
                <a:latin typeface="Arial" panose="020B0604020202020204" pitchFamily="34" charset="0"/>
                <a:ea typeface="DejaVu Sans" charset="0"/>
                <a:cs typeface="DejaVu Sans" charset="0"/>
              </a:rPr>
              <a:t>is 3’-5’</a:t>
            </a:r>
          </a:p>
          <a:p>
            <a:pPr>
              <a:spcBef>
                <a:spcPts val="600"/>
              </a:spcBef>
              <a:spcAft>
                <a:spcPts val="600"/>
              </a:spcAft>
            </a:pPr>
            <a:r>
              <a:rPr lang="en-IN" altLang="en-US" sz="2600" dirty="0">
                <a:latin typeface="Arial" panose="020B0604020202020204" pitchFamily="34" charset="0"/>
                <a:ea typeface="DejaVu Sans" charset="0"/>
                <a:cs typeface="DejaVu Sans" charset="0"/>
              </a:rPr>
              <a:t>Hence complementary DNA strands are </a:t>
            </a:r>
            <a:r>
              <a:rPr lang="en-IN" altLang="en-US" sz="2600" b="1" dirty="0">
                <a:solidFill>
                  <a:srgbClr val="CC6600"/>
                </a:solidFill>
                <a:latin typeface="Arial" panose="020B0604020202020204" pitchFamily="34" charset="0"/>
                <a:ea typeface="DejaVu Sans" charset="0"/>
                <a:cs typeface="DejaVu Sans" charset="0"/>
              </a:rPr>
              <a:t>antiparallel</a:t>
            </a:r>
            <a:endParaRPr lang="en-GB" sz="2600" dirty="0">
              <a:solidFill>
                <a:srgbClr val="CC6600"/>
              </a:solidFill>
            </a:endParaRPr>
          </a:p>
        </p:txBody>
      </p:sp>
    </p:spTree>
    <p:extLst>
      <p:ext uri="{BB962C8B-B14F-4D97-AF65-F5344CB8AC3E}">
        <p14:creationId xmlns:p14="http://schemas.microsoft.com/office/powerpoint/2010/main" val="1940708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In a schematic illustration, a region of double-stranded, double helical DNA is shown at the left. The two sugar-phosphate backbones are represented as grey ribbons coiled into a double helical shape. Arrows at the end of the grey ribbons show how one strand is oriented in an antiparallel manner relative to the other strand. A cut-away at the bottom of the DNA molecule on the left shows a magnified view of the molecule at the right, with individual atoms, covalent bonds, and hydrogen bonds shown. The magnified region is four base pairs long."/>
          <p:cNvPicPr>
            <a:picLocks noChangeAspect="1" noChangeArrowheads="1"/>
          </p:cNvPicPr>
          <p:nvPr/>
        </p:nvPicPr>
        <p:blipFill>
          <a:blip r:embed="rId2" cstate="print"/>
          <a:srcRect/>
          <a:stretch>
            <a:fillRect/>
          </a:stretch>
        </p:blipFill>
        <p:spPr bwMode="auto">
          <a:xfrm>
            <a:off x="1600200" y="733424"/>
            <a:ext cx="5962650" cy="5514976"/>
          </a:xfrm>
          <a:prstGeom prst="rect">
            <a:avLst/>
          </a:prstGeom>
          <a:noFill/>
        </p:spPr>
      </p:pic>
      <p:sp>
        <p:nvSpPr>
          <p:cNvPr id="3" name="Rectangle 2"/>
          <p:cNvSpPr/>
          <p:nvPr/>
        </p:nvSpPr>
        <p:spPr>
          <a:xfrm>
            <a:off x="3505200" y="6488668"/>
            <a:ext cx="5638800" cy="369332"/>
          </a:xfrm>
          <a:prstGeom prst="rect">
            <a:avLst/>
          </a:prstGeom>
        </p:spPr>
        <p:txBody>
          <a:bodyPr wrap="square">
            <a:spAutoFit/>
          </a:bodyPr>
          <a:lstStyle/>
          <a:p>
            <a:pPr algn="r"/>
            <a:r>
              <a:rPr lang="en-US" dirty="0"/>
              <a:t>© 2013 </a:t>
            </a:r>
            <a:r>
              <a:rPr lang="en-US" dirty="0">
                <a:hlinkClick r:id="rId3"/>
              </a:rPr>
              <a:t>Nature Education</a:t>
            </a:r>
            <a:r>
              <a:rPr lang="en-US" dirty="0"/>
              <a:t> All rights reserved.</a:t>
            </a:r>
          </a:p>
        </p:txBody>
      </p:sp>
      <p:sp>
        <p:nvSpPr>
          <p:cNvPr id="4" name="TextBox 4"/>
          <p:cNvSpPr txBox="1">
            <a:spLocks noChangeArrowheads="1"/>
          </p:cNvSpPr>
          <p:nvPr/>
        </p:nvSpPr>
        <p:spPr bwMode="auto">
          <a:xfrm>
            <a:off x="2030413" y="0"/>
            <a:ext cx="5045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2800" b="1" dirty="0">
                <a:solidFill>
                  <a:srgbClr val="C00000"/>
                </a:solidFill>
              </a:rPr>
              <a:t>DNA: </a:t>
            </a:r>
            <a:r>
              <a:rPr lang="en-US" altLang="en-US" sz="2800" b="1" u="sng" dirty="0">
                <a:solidFill>
                  <a:srgbClr val="C00000"/>
                </a:solidFill>
              </a:rPr>
              <a:t>D</a:t>
            </a:r>
            <a:r>
              <a:rPr lang="en-US" altLang="en-US" sz="2800" b="1" dirty="0">
                <a:solidFill>
                  <a:srgbClr val="C00000"/>
                </a:solidFill>
              </a:rPr>
              <a:t>eoxyribo</a:t>
            </a:r>
            <a:r>
              <a:rPr lang="en-US" altLang="en-US" sz="2800" b="1" u="sng" dirty="0">
                <a:solidFill>
                  <a:srgbClr val="C00000"/>
                </a:solidFill>
              </a:rPr>
              <a:t>n</a:t>
            </a:r>
            <a:r>
              <a:rPr lang="en-US" altLang="en-US" sz="2800" b="1" dirty="0">
                <a:solidFill>
                  <a:srgbClr val="C00000"/>
                </a:solidFill>
              </a:rPr>
              <a:t>ucleic </a:t>
            </a:r>
            <a:r>
              <a:rPr lang="en-US" altLang="en-US" sz="2800" b="1" u="sng" dirty="0">
                <a:solidFill>
                  <a:srgbClr val="C00000"/>
                </a:solidFill>
              </a:rPr>
              <a:t>A</a:t>
            </a:r>
            <a:r>
              <a:rPr lang="en-US" altLang="en-US" sz="2800" b="1" dirty="0">
                <a:solidFill>
                  <a:srgbClr val="C00000"/>
                </a:solidFill>
              </a:rPr>
              <a:t>cid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4"/>
          <p:cNvSpPr txBox="1">
            <a:spLocks noChangeArrowheads="1"/>
          </p:cNvSpPr>
          <p:nvPr/>
        </p:nvSpPr>
        <p:spPr bwMode="auto">
          <a:xfrm>
            <a:off x="1257300" y="101600"/>
            <a:ext cx="662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b="1" dirty="0">
                <a:solidFill>
                  <a:srgbClr val="C00000"/>
                </a:solidFill>
                <a:ea typeface="ＭＳ Ｐゴシック" pitchFamily="1" charset="-128"/>
              </a:rPr>
              <a:t>Discovery of the DNA Structure</a:t>
            </a:r>
          </a:p>
        </p:txBody>
      </p:sp>
      <p:pic>
        <p:nvPicPr>
          <p:cNvPr id="1218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75" y="2438400"/>
            <a:ext cx="40735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2" name="Text Box 6"/>
          <p:cNvSpPr txBox="1">
            <a:spLocks noChangeArrowheads="1"/>
          </p:cNvSpPr>
          <p:nvPr/>
        </p:nvSpPr>
        <p:spPr bwMode="auto">
          <a:xfrm>
            <a:off x="1028700" y="914400"/>
            <a:ext cx="7086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pPr>
            <a:r>
              <a:rPr lang="en-US" altLang="en-US" sz="2400" dirty="0">
                <a:ea typeface="ＭＳ Ｐゴシック" pitchFamily="1" charset="-128"/>
              </a:rPr>
              <a:t>Structure was discovered in 1953 by James Watson and Francis Crick</a:t>
            </a:r>
          </a:p>
          <a:p>
            <a:pPr>
              <a:spcBef>
                <a:spcPct val="50000"/>
              </a:spcBef>
            </a:pPr>
            <a:r>
              <a:rPr lang="en-US" altLang="en-US" sz="2400" dirty="0">
                <a:ea typeface="ＭＳ Ｐゴシック" pitchFamily="1" charset="-128"/>
              </a:rPr>
              <a:t>Awarded </a:t>
            </a:r>
            <a:r>
              <a:rPr lang="en-US" altLang="en-US" sz="2400" b="1" u="sng" dirty="0">
                <a:ea typeface="ＭＳ Ｐゴシック" pitchFamily="1" charset="-128"/>
              </a:rPr>
              <a:t>Nobel Prize in 1962</a:t>
            </a:r>
          </a:p>
        </p:txBody>
      </p:sp>
      <p:pic>
        <p:nvPicPr>
          <p:cNvPr id="5"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79392" y="2743200"/>
            <a:ext cx="4864608" cy="34469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5428332" y="6172957"/>
            <a:ext cx="2566728" cy="461665"/>
          </a:xfrm>
          <a:prstGeom prst="rect">
            <a:avLst/>
          </a:prstGeom>
          <a:noFill/>
        </p:spPr>
        <p:txBody>
          <a:bodyPr wrap="none" rtlCol="0">
            <a:spAutoFit/>
          </a:bodyPr>
          <a:lstStyle/>
          <a:p>
            <a:r>
              <a:rPr lang="en-CA" sz="2400" dirty="0"/>
              <a:t>Rosalind Franklin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r="38893" b="13319"/>
          <a:stretch>
            <a:fillRect/>
          </a:stretch>
        </p:blipFill>
        <p:spPr bwMode="auto">
          <a:xfrm>
            <a:off x="685800" y="1195388"/>
            <a:ext cx="4103687" cy="566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19" name="TextBox 1"/>
          <p:cNvSpPr txBox="1">
            <a:spLocks noChangeArrowheads="1"/>
          </p:cNvSpPr>
          <p:nvPr/>
        </p:nvSpPr>
        <p:spPr bwMode="auto">
          <a:xfrm>
            <a:off x="1447800" y="103188"/>
            <a:ext cx="6248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dirty="0">
                <a:solidFill>
                  <a:srgbClr val="C00000"/>
                </a:solidFill>
                <a:ea typeface="DejaVu Sans" charset="0"/>
                <a:cs typeface="DejaVu Sans" charset="0"/>
              </a:rPr>
              <a:t>Watson-Crick Model for the Structure of DNA</a:t>
            </a:r>
            <a:endParaRPr lang="en-US" altLang="en-US" dirty="0">
              <a:solidFill>
                <a:srgbClr val="C00000"/>
              </a:solidFill>
            </a:endParaRPr>
          </a:p>
        </p:txBody>
      </p:sp>
      <p:sp>
        <p:nvSpPr>
          <p:cNvPr id="34822" name="TextBox 1"/>
          <p:cNvSpPr txBox="1">
            <a:spLocks noChangeArrowheads="1"/>
          </p:cNvSpPr>
          <p:nvPr/>
        </p:nvSpPr>
        <p:spPr bwMode="auto">
          <a:xfrm>
            <a:off x="990600" y="1295400"/>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a</a:t>
            </a:r>
          </a:p>
        </p:txBody>
      </p:sp>
      <p:grpSp>
        <p:nvGrpSpPr>
          <p:cNvPr id="2" name="Group 1"/>
          <p:cNvGrpSpPr/>
          <p:nvPr/>
        </p:nvGrpSpPr>
        <p:grpSpPr>
          <a:xfrm>
            <a:off x="5105400" y="1143000"/>
            <a:ext cx="2954337" cy="5662613"/>
            <a:chOff x="5105400" y="1143000"/>
            <a:chExt cx="2954337" cy="5662613"/>
          </a:xfrm>
        </p:grpSpPr>
        <p:pic>
          <p:nvPicPr>
            <p:cNvPr id="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61673" b="13319"/>
            <a:stretch>
              <a:fillRect/>
            </a:stretch>
          </p:blipFill>
          <p:spPr bwMode="auto">
            <a:xfrm>
              <a:off x="5486400" y="1143000"/>
              <a:ext cx="2573337" cy="566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34823" name="TextBox 6"/>
            <p:cNvSpPr txBox="1">
              <a:spLocks noChangeArrowheads="1"/>
            </p:cNvSpPr>
            <p:nvPr/>
          </p:nvSpPr>
          <p:spPr bwMode="auto">
            <a:xfrm>
              <a:off x="5105400" y="1312863"/>
              <a:ext cx="40481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b</a:t>
              </a:r>
            </a:p>
          </p:txBody>
        </p:sp>
        <p:sp>
          <p:nvSpPr>
            <p:cNvPr id="34824" name="TextBox 7"/>
            <p:cNvSpPr txBox="1">
              <a:spLocks noChangeArrowheads="1"/>
            </p:cNvSpPr>
            <p:nvPr/>
          </p:nvSpPr>
          <p:spPr bwMode="auto">
            <a:xfrm>
              <a:off x="6629400" y="1296988"/>
              <a:ext cx="3857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2800" b="1" dirty="0"/>
                <a:t>c</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14519"/>
          <a:stretch>
            <a:fillRect/>
          </a:stretch>
        </p:blipFill>
        <p:spPr bwMode="auto">
          <a:xfrm>
            <a:off x="533400" y="1257935"/>
            <a:ext cx="4205287" cy="558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5059" name="Rectangle 1"/>
          <p:cNvSpPr>
            <a:spLocks noChangeArrowheads="1"/>
          </p:cNvSpPr>
          <p:nvPr/>
        </p:nvSpPr>
        <p:spPr bwMode="auto">
          <a:xfrm>
            <a:off x="1219200" y="76200"/>
            <a:ext cx="67056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IN" altLang="en-US" sz="2800" b="1" dirty="0">
                <a:solidFill>
                  <a:srgbClr val="C00000"/>
                </a:solidFill>
                <a:ea typeface="DejaVu Sans" charset="0"/>
                <a:cs typeface="DejaVu Sans" charset="0"/>
              </a:rPr>
              <a:t>Reversible Denaturation and Annealing (</a:t>
            </a:r>
            <a:r>
              <a:rPr lang="en-IN" altLang="en-US" sz="2800" b="1" dirty="0" err="1">
                <a:solidFill>
                  <a:srgbClr val="C00000"/>
                </a:solidFill>
                <a:ea typeface="DejaVu Sans" charset="0"/>
                <a:cs typeface="DejaVu Sans" charset="0"/>
              </a:rPr>
              <a:t>Renaturation</a:t>
            </a:r>
            <a:r>
              <a:rPr lang="en-IN" altLang="en-US" sz="2800" b="1" dirty="0">
                <a:solidFill>
                  <a:srgbClr val="C00000"/>
                </a:solidFill>
                <a:ea typeface="DejaVu Sans" charset="0"/>
                <a:cs typeface="DejaVu Sans" charset="0"/>
              </a:rPr>
              <a:t>) of DNA</a:t>
            </a:r>
            <a:endParaRPr lang="en-US" altLang="en-US" sz="2800" dirty="0">
              <a:solidFill>
                <a:srgbClr val="C000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5000" y="1447800"/>
            <a:ext cx="2623185" cy="4572000"/>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722"/>
          <a:stretch>
            <a:fillRect/>
          </a:stretch>
        </p:blipFill>
        <p:spPr bwMode="auto">
          <a:xfrm>
            <a:off x="1424781" y="742950"/>
            <a:ext cx="6294438"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47107" name="Rectangle 1"/>
          <p:cNvSpPr>
            <a:spLocks noChangeArrowheads="1"/>
          </p:cNvSpPr>
          <p:nvPr/>
        </p:nvSpPr>
        <p:spPr bwMode="auto">
          <a:xfrm>
            <a:off x="2270919" y="228600"/>
            <a:ext cx="4602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IN" altLang="en-US" sz="2800" b="1" dirty="0">
                <a:solidFill>
                  <a:srgbClr val="C00000"/>
                </a:solidFill>
                <a:ea typeface="DejaVu Sans" charset="0"/>
                <a:cs typeface="DejaVu Sans" charset="0"/>
              </a:rPr>
              <a:t>Heat Denaturation of DNA</a:t>
            </a:r>
            <a:endParaRPr lang="en-US" altLang="en-US" sz="2800" dirty="0">
              <a:solidFill>
                <a:srgbClr val="C00000"/>
              </a:solidFill>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371600"/>
          </a:xfrm>
        </p:spPr>
        <p:txBody>
          <a:bodyPr/>
          <a:lstStyle/>
          <a:p>
            <a:r>
              <a:rPr lang="en-GB" sz="3600" dirty="0">
                <a:solidFill>
                  <a:srgbClr val="C00000"/>
                </a:solidFill>
                <a:latin typeface="Arial" panose="020B0604020202020204" pitchFamily="34" charset="0"/>
                <a:cs typeface="Arial" panose="020B0604020202020204" pitchFamily="34" charset="0"/>
              </a:rPr>
              <a:t>Molecules of Life</a:t>
            </a:r>
            <a:br>
              <a:rPr lang="en-GB" sz="3200" dirty="0">
                <a:latin typeface="Arial" panose="020B0604020202020204" pitchFamily="34" charset="0"/>
                <a:cs typeface="Arial" panose="020B0604020202020204" pitchFamily="34" charset="0"/>
              </a:rPr>
            </a:br>
            <a:r>
              <a:rPr lang="en-GB" sz="3200" b="1" dirty="0">
                <a:solidFill>
                  <a:srgbClr val="CC3399"/>
                </a:solidFill>
                <a:latin typeface="Arial" panose="020B0604020202020204" pitchFamily="34" charset="0"/>
                <a:cs typeface="Arial" panose="020B0604020202020204" pitchFamily="34" charset="0"/>
              </a:rPr>
              <a:t>Biological Macromolecules</a:t>
            </a:r>
            <a:endParaRPr lang="en-GB" sz="3200" b="1" dirty="0">
              <a:solidFill>
                <a:srgbClr val="CC3399"/>
              </a:solidFill>
            </a:endParaRPr>
          </a:p>
        </p:txBody>
      </p:sp>
      <p:pic>
        <p:nvPicPr>
          <p:cNvPr id="4" name="Picture 3"/>
          <p:cNvPicPr>
            <a:picLocks noChangeAspect="1"/>
          </p:cNvPicPr>
          <p:nvPr/>
        </p:nvPicPr>
        <p:blipFill>
          <a:blip r:embed="rId3" cstate="print"/>
          <a:stretch>
            <a:fillRect/>
          </a:stretch>
        </p:blipFill>
        <p:spPr>
          <a:xfrm>
            <a:off x="560332" y="1600200"/>
            <a:ext cx="8023336" cy="4357688"/>
          </a:xfrm>
          <a:prstGeom prst="rect">
            <a:avLst/>
          </a:prstGeom>
        </p:spPr>
      </p:pic>
    </p:spTree>
    <p:extLst>
      <p:ext uri="{BB962C8B-B14F-4D97-AF65-F5344CB8AC3E}">
        <p14:creationId xmlns:p14="http://schemas.microsoft.com/office/powerpoint/2010/main" val="46048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dirty="0">
                <a:solidFill>
                  <a:srgbClr val="C00000"/>
                </a:solidFill>
                <a:latin typeface="Arial" panose="020B0604020202020204" pitchFamily="34" charset="0"/>
              </a:rPr>
              <a:t>Flow of Genetic Information: </a:t>
            </a:r>
          </a:p>
          <a:p>
            <a:pPr algn="ctr" eaLnBrk="1" hangingPunct="1">
              <a:spcBef>
                <a:spcPct val="0"/>
              </a:spcBef>
              <a:buFontTx/>
              <a:buNone/>
            </a:pPr>
            <a:r>
              <a:rPr lang="en-US" altLang="en-US" dirty="0">
                <a:solidFill>
                  <a:srgbClr val="C00000"/>
                </a:solidFill>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extLst>
      <p:ext uri="{BB962C8B-B14F-4D97-AF65-F5344CB8AC3E}">
        <p14:creationId xmlns:p14="http://schemas.microsoft.com/office/powerpoint/2010/main" val="217906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lated image"/>
          <p:cNvPicPr>
            <a:picLocks noChangeAspect="1" noChangeArrowheads="1"/>
          </p:cNvPicPr>
          <p:nvPr/>
        </p:nvPicPr>
        <p:blipFill rotWithShape="1">
          <a:blip r:embed="rId3" cstate="print"/>
          <a:srcRect l="9402" r="9402"/>
          <a:stretch/>
        </p:blipFill>
        <p:spPr bwMode="auto">
          <a:xfrm>
            <a:off x="970908" y="736659"/>
            <a:ext cx="7239000" cy="5740341"/>
          </a:xfrm>
          <a:prstGeom prst="rect">
            <a:avLst/>
          </a:prstGeom>
          <a:noFill/>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
        <p:nvSpPr>
          <p:cNvPr id="4" name="Rectangle 3"/>
          <p:cNvSpPr/>
          <p:nvPr/>
        </p:nvSpPr>
        <p:spPr>
          <a:xfrm>
            <a:off x="351183" y="6400800"/>
            <a:ext cx="8411817" cy="369332"/>
          </a:xfrm>
          <a:prstGeom prst="rect">
            <a:avLst/>
          </a:prstGeom>
        </p:spPr>
        <p:txBody>
          <a:bodyPr wrap="square">
            <a:spAutoFit/>
          </a:bodyPr>
          <a:lstStyle/>
          <a:p>
            <a:pPr algn="ctr"/>
            <a:r>
              <a:rPr lang="en-GB" dirty="0">
                <a:latin typeface="+mj-lt"/>
              </a:rPr>
              <a:t>Frederick Griffith’s experiment with b</a:t>
            </a:r>
            <a:r>
              <a:rPr lang="en-GB" dirty="0">
                <a:solidFill>
                  <a:srgbClr val="231F20"/>
                </a:solidFill>
                <a:latin typeface="+mj-lt"/>
              </a:rPr>
              <a:t>acteria (</a:t>
            </a:r>
            <a:r>
              <a:rPr lang="en-GB" i="1" dirty="0">
                <a:solidFill>
                  <a:srgbClr val="231F20"/>
                </a:solidFill>
                <a:latin typeface="+mj-lt"/>
              </a:rPr>
              <a:t>Streptococcus pneumoniae</a:t>
            </a:r>
            <a:r>
              <a:rPr lang="en-GB" dirty="0">
                <a:solidFill>
                  <a:srgbClr val="231F20"/>
                </a:solidFill>
                <a:latin typeface="+mj-lt"/>
              </a:rPr>
              <a:t>) (1928).</a:t>
            </a:r>
            <a:endParaRPr lang="en-GB" dirty="0">
              <a:latin typeface="+mj-lt"/>
            </a:endParaRPr>
          </a:p>
        </p:txBody>
      </p:sp>
      <p:sp>
        <p:nvSpPr>
          <p:cNvPr id="5" name="Rectangle 4"/>
          <p:cNvSpPr/>
          <p:nvPr/>
        </p:nvSpPr>
        <p:spPr>
          <a:xfrm>
            <a:off x="4572000" y="736659"/>
            <a:ext cx="3810000" cy="5664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6248399" y="730439"/>
            <a:ext cx="2160291" cy="56641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024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very experi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219200"/>
            <a:ext cx="7734300" cy="5438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028" y="152400"/>
            <a:ext cx="9079217" cy="523220"/>
          </a:xfrm>
          <a:prstGeom prst="rect">
            <a:avLst/>
          </a:prstGeom>
          <a:noFill/>
        </p:spPr>
        <p:txBody>
          <a:bodyPr wrap="none" rtlCol="0">
            <a:spAutoFit/>
          </a:bodyPr>
          <a:lstStyle/>
          <a:p>
            <a:r>
              <a:rPr lang="en-US" sz="2800" b="1" dirty="0"/>
              <a:t>Experiment that Proves DNA is Our Genetic Material</a:t>
            </a:r>
          </a:p>
        </p:txBody>
      </p:sp>
    </p:spTree>
    <p:extLst>
      <p:ext uri="{BB962C8B-B14F-4D97-AF65-F5344CB8AC3E}">
        <p14:creationId xmlns:p14="http://schemas.microsoft.com/office/powerpoint/2010/main" val="1895770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sz="2800" b="1" dirty="0">
                <a:latin typeface="Arial" panose="020B0604020202020204" pitchFamily="34" charset="0"/>
              </a:rPr>
              <a:t>Flow of Genetic Information: </a:t>
            </a:r>
          </a:p>
          <a:p>
            <a:pPr algn="ctr" eaLnBrk="1" hangingPunct="1">
              <a:spcBef>
                <a:spcPct val="0"/>
              </a:spcBef>
              <a:buFontTx/>
              <a:buNone/>
            </a:pPr>
            <a:r>
              <a:rPr lang="en-US" altLang="en-US" sz="2800" b="1" dirty="0">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extLst>
      <p:ext uri="{BB962C8B-B14F-4D97-AF65-F5344CB8AC3E}">
        <p14:creationId xmlns:p14="http://schemas.microsoft.com/office/powerpoint/2010/main" val="31876948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762000" y="914400"/>
            <a:ext cx="7620000" cy="1261884"/>
          </a:xfrm>
          <a:prstGeom prst="rect">
            <a:avLst/>
          </a:prstGeom>
          <a:noFill/>
          <a:ln w="9525">
            <a:noFill/>
            <a:miter lim="800000"/>
            <a:headEnd/>
            <a:tailEnd/>
          </a:ln>
          <a:effectLst/>
        </p:spPr>
        <p:txBody>
          <a:bodyPr>
            <a:spAutoFit/>
          </a:bodyPr>
          <a:lstStyle/>
          <a:p>
            <a:pPr algn="ctr" eaLnBrk="1" hangingPunct="1">
              <a:defRPr/>
            </a:pPr>
            <a:r>
              <a:rPr lang="en-US" sz="4000" b="1" dirty="0">
                <a:solidFill>
                  <a:srgbClr val="C00000"/>
                </a:solidFill>
                <a:latin typeface="+mj-lt"/>
                <a:cs typeface="Times New Roman" pitchFamily="18" charset="0"/>
              </a:rPr>
              <a:t>DNA Replication: An Overview</a:t>
            </a:r>
          </a:p>
          <a:p>
            <a:pPr algn="ctr" eaLnBrk="1" hangingPunct="1">
              <a:defRPr/>
            </a:pPr>
            <a:r>
              <a:rPr lang="en-US" sz="3600" dirty="0">
                <a:latin typeface="+mj-lt"/>
                <a:cs typeface="Times New Roman" pitchFamily="18" charset="0"/>
              </a:rPr>
              <a:t>(Copying of the genetic information)</a:t>
            </a:r>
            <a:endParaRPr lang="en-US" sz="3600" dirty="0">
              <a:latin typeface="+mj-lt"/>
            </a:endParaRPr>
          </a:p>
        </p:txBody>
      </p:sp>
      <p:pic>
        <p:nvPicPr>
          <p:cNvPr id="3"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7678"/>
          <a:stretch>
            <a:fillRect/>
          </a:stretch>
        </p:blipFill>
        <p:spPr bwMode="auto">
          <a:xfrm rot="16200000">
            <a:off x="3190646" y="1167808"/>
            <a:ext cx="2762707" cy="663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1279213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990600" y="5714999"/>
            <a:ext cx="7162800" cy="830998"/>
            <a:chOff x="990600" y="5714999"/>
            <a:chExt cx="7162800" cy="830998"/>
          </a:xfrm>
        </p:grpSpPr>
        <p:sp>
          <p:nvSpPr>
            <p:cNvPr id="18" name="TextBox 17"/>
            <p:cNvSpPr txBox="1"/>
            <p:nvPr/>
          </p:nvSpPr>
          <p:spPr>
            <a:xfrm>
              <a:off x="990600" y="5715000"/>
              <a:ext cx="2743200" cy="830997"/>
            </a:xfrm>
            <a:prstGeom prst="rect">
              <a:avLst/>
            </a:prstGeom>
            <a:noFill/>
          </p:spPr>
          <p:txBody>
            <a:bodyPr wrap="square" rtlCol="0">
              <a:spAutoFit/>
            </a:bodyPr>
            <a:lstStyle/>
            <a:p>
              <a:pPr algn="ctr"/>
              <a:r>
                <a:rPr lang="en-CA" sz="2400" b="1" dirty="0"/>
                <a:t>Conservative Replication</a:t>
              </a:r>
              <a:endParaRPr lang="en-IN" sz="2400" b="1" dirty="0"/>
            </a:p>
          </p:txBody>
        </p:sp>
        <p:sp>
          <p:nvSpPr>
            <p:cNvPr id="19" name="TextBox 18"/>
            <p:cNvSpPr txBox="1"/>
            <p:nvPr/>
          </p:nvSpPr>
          <p:spPr>
            <a:xfrm>
              <a:off x="5181600" y="5714999"/>
              <a:ext cx="2971800" cy="830997"/>
            </a:xfrm>
            <a:prstGeom prst="rect">
              <a:avLst/>
            </a:prstGeom>
            <a:noFill/>
          </p:spPr>
          <p:txBody>
            <a:bodyPr wrap="square" rtlCol="0">
              <a:spAutoFit/>
            </a:bodyPr>
            <a:lstStyle/>
            <a:p>
              <a:pPr algn="ctr"/>
              <a:r>
                <a:rPr lang="en-CA" sz="2400" b="1" dirty="0"/>
                <a:t>Semi-conservative Replication</a:t>
              </a:r>
              <a:endParaRPr lang="en-IN" sz="2400" b="1" dirty="0"/>
            </a:p>
          </p:txBody>
        </p:sp>
      </p:grpSp>
      <p:grpSp>
        <p:nvGrpSpPr>
          <p:cNvPr id="45" name="Group 44"/>
          <p:cNvGrpSpPr/>
          <p:nvPr/>
        </p:nvGrpSpPr>
        <p:grpSpPr>
          <a:xfrm>
            <a:off x="1999555" y="592723"/>
            <a:ext cx="858409" cy="2138554"/>
            <a:chOff x="1999555" y="592723"/>
            <a:chExt cx="858409" cy="2138554"/>
          </a:xfrm>
        </p:grpSpPr>
        <p:cxnSp>
          <p:nvCxnSpPr>
            <p:cNvPr id="3" name="Straight Connector 2"/>
            <p:cNvCxnSpPr/>
            <p:nvPr/>
          </p:nvCxnSpPr>
          <p:spPr>
            <a:xfrm>
              <a:off x="2286000" y="7620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514600" y="7620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04998" y="592723"/>
              <a:ext cx="343364" cy="338554"/>
            </a:xfrm>
            <a:prstGeom prst="rect">
              <a:avLst/>
            </a:prstGeom>
            <a:noFill/>
          </p:spPr>
          <p:txBody>
            <a:bodyPr wrap="none" rtlCol="0">
              <a:spAutoFit/>
            </a:bodyPr>
            <a:lstStyle/>
            <a:p>
              <a:r>
                <a:rPr lang="en-CA" sz="1600" dirty="0"/>
                <a:t>5’</a:t>
              </a:r>
              <a:endParaRPr lang="en-IN" sz="1600" dirty="0"/>
            </a:p>
          </p:txBody>
        </p:sp>
        <p:sp>
          <p:nvSpPr>
            <p:cNvPr id="22" name="TextBox 21"/>
            <p:cNvSpPr txBox="1"/>
            <p:nvPr/>
          </p:nvSpPr>
          <p:spPr>
            <a:xfrm>
              <a:off x="2514600" y="2392723"/>
              <a:ext cx="343364" cy="338554"/>
            </a:xfrm>
            <a:prstGeom prst="rect">
              <a:avLst/>
            </a:prstGeom>
            <a:noFill/>
          </p:spPr>
          <p:txBody>
            <a:bodyPr wrap="none" rtlCol="0">
              <a:spAutoFit/>
            </a:bodyPr>
            <a:lstStyle/>
            <a:p>
              <a:r>
                <a:rPr lang="en-CA" sz="1600" dirty="0"/>
                <a:t>5’</a:t>
              </a:r>
              <a:endParaRPr lang="en-IN" sz="1600" dirty="0"/>
            </a:p>
          </p:txBody>
        </p:sp>
        <p:sp>
          <p:nvSpPr>
            <p:cNvPr id="33" name="TextBox 32"/>
            <p:cNvSpPr txBox="1"/>
            <p:nvPr/>
          </p:nvSpPr>
          <p:spPr>
            <a:xfrm>
              <a:off x="2511648" y="592723"/>
              <a:ext cx="343364" cy="338554"/>
            </a:xfrm>
            <a:prstGeom prst="rect">
              <a:avLst/>
            </a:prstGeom>
            <a:noFill/>
          </p:spPr>
          <p:txBody>
            <a:bodyPr wrap="none" rtlCol="0">
              <a:spAutoFit/>
            </a:bodyPr>
            <a:lstStyle/>
            <a:p>
              <a:r>
                <a:rPr lang="en-CA" sz="1600" dirty="0"/>
                <a:t>3’</a:t>
              </a:r>
              <a:endParaRPr lang="en-IN" sz="1600" dirty="0"/>
            </a:p>
          </p:txBody>
        </p:sp>
        <p:sp>
          <p:nvSpPr>
            <p:cNvPr id="34" name="TextBox 33"/>
            <p:cNvSpPr txBox="1"/>
            <p:nvPr/>
          </p:nvSpPr>
          <p:spPr>
            <a:xfrm>
              <a:off x="1999555" y="2392723"/>
              <a:ext cx="343364" cy="338554"/>
            </a:xfrm>
            <a:prstGeom prst="rect">
              <a:avLst/>
            </a:prstGeom>
            <a:noFill/>
          </p:spPr>
          <p:txBody>
            <a:bodyPr wrap="none" rtlCol="0">
              <a:spAutoFit/>
            </a:bodyPr>
            <a:lstStyle/>
            <a:p>
              <a:r>
                <a:rPr lang="en-CA" sz="1600" dirty="0"/>
                <a:t>3’</a:t>
              </a:r>
              <a:endParaRPr lang="en-IN" sz="1600" dirty="0"/>
            </a:p>
          </p:txBody>
        </p:sp>
      </p:grpSp>
      <p:grpSp>
        <p:nvGrpSpPr>
          <p:cNvPr id="46" name="Group 45"/>
          <p:cNvGrpSpPr/>
          <p:nvPr/>
        </p:nvGrpSpPr>
        <p:grpSpPr>
          <a:xfrm>
            <a:off x="1219200" y="3471446"/>
            <a:ext cx="2339966" cy="2167354"/>
            <a:chOff x="1219200" y="3471446"/>
            <a:chExt cx="2339966" cy="2167354"/>
          </a:xfrm>
        </p:grpSpPr>
        <p:cxnSp>
          <p:nvCxnSpPr>
            <p:cNvPr id="5" name="Straight Connector 4"/>
            <p:cNvCxnSpPr/>
            <p:nvPr/>
          </p:nvCxnSpPr>
          <p:spPr>
            <a:xfrm>
              <a:off x="1524000" y="36576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752600" y="36576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971800" y="36576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00400" y="36576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219200" y="3471446"/>
              <a:ext cx="343364" cy="338554"/>
            </a:xfrm>
            <a:prstGeom prst="rect">
              <a:avLst/>
            </a:prstGeom>
            <a:noFill/>
          </p:spPr>
          <p:txBody>
            <a:bodyPr wrap="none" rtlCol="0">
              <a:spAutoFit/>
            </a:bodyPr>
            <a:lstStyle/>
            <a:p>
              <a:r>
                <a:rPr lang="en-CA" sz="1600" dirty="0"/>
                <a:t>5’</a:t>
              </a:r>
              <a:endParaRPr lang="en-IN" sz="1600" dirty="0"/>
            </a:p>
          </p:txBody>
        </p:sp>
        <p:sp>
          <p:nvSpPr>
            <p:cNvPr id="24" name="TextBox 23"/>
            <p:cNvSpPr txBox="1"/>
            <p:nvPr/>
          </p:nvSpPr>
          <p:spPr>
            <a:xfrm>
              <a:off x="1733319" y="5288323"/>
              <a:ext cx="343364" cy="338554"/>
            </a:xfrm>
            <a:prstGeom prst="rect">
              <a:avLst/>
            </a:prstGeom>
            <a:noFill/>
          </p:spPr>
          <p:txBody>
            <a:bodyPr wrap="none" rtlCol="0">
              <a:spAutoFit/>
            </a:bodyPr>
            <a:lstStyle/>
            <a:p>
              <a:r>
                <a:rPr lang="en-CA" sz="1600" dirty="0"/>
                <a:t>5’</a:t>
              </a:r>
              <a:endParaRPr lang="en-IN" sz="1600" dirty="0"/>
            </a:p>
          </p:txBody>
        </p:sp>
        <p:sp>
          <p:nvSpPr>
            <p:cNvPr id="25" name="TextBox 24"/>
            <p:cNvSpPr txBox="1"/>
            <p:nvPr/>
          </p:nvSpPr>
          <p:spPr>
            <a:xfrm>
              <a:off x="2669953" y="3488323"/>
              <a:ext cx="343364" cy="338554"/>
            </a:xfrm>
            <a:prstGeom prst="rect">
              <a:avLst/>
            </a:prstGeom>
            <a:noFill/>
          </p:spPr>
          <p:txBody>
            <a:bodyPr wrap="none" rtlCol="0">
              <a:spAutoFit/>
            </a:bodyPr>
            <a:lstStyle/>
            <a:p>
              <a:r>
                <a:rPr lang="en-CA" sz="1600" dirty="0"/>
                <a:t>5’</a:t>
              </a:r>
              <a:endParaRPr lang="en-IN" sz="1600" dirty="0"/>
            </a:p>
          </p:txBody>
        </p:sp>
        <p:sp>
          <p:nvSpPr>
            <p:cNvPr id="26" name="TextBox 25"/>
            <p:cNvSpPr txBox="1"/>
            <p:nvPr/>
          </p:nvSpPr>
          <p:spPr>
            <a:xfrm>
              <a:off x="3215802" y="5278534"/>
              <a:ext cx="343364" cy="338554"/>
            </a:xfrm>
            <a:prstGeom prst="rect">
              <a:avLst/>
            </a:prstGeom>
            <a:noFill/>
          </p:spPr>
          <p:txBody>
            <a:bodyPr wrap="none" rtlCol="0">
              <a:spAutoFit/>
            </a:bodyPr>
            <a:lstStyle/>
            <a:p>
              <a:r>
                <a:rPr lang="en-CA" sz="1600" dirty="0"/>
                <a:t>5’</a:t>
              </a:r>
              <a:endParaRPr lang="en-IN" sz="1600" dirty="0"/>
            </a:p>
          </p:txBody>
        </p:sp>
        <p:sp>
          <p:nvSpPr>
            <p:cNvPr id="35" name="TextBox 34"/>
            <p:cNvSpPr txBox="1"/>
            <p:nvPr/>
          </p:nvSpPr>
          <p:spPr>
            <a:xfrm>
              <a:off x="1747389" y="3488323"/>
              <a:ext cx="343364" cy="338554"/>
            </a:xfrm>
            <a:prstGeom prst="rect">
              <a:avLst/>
            </a:prstGeom>
            <a:noFill/>
          </p:spPr>
          <p:txBody>
            <a:bodyPr wrap="none" rtlCol="0">
              <a:spAutoFit/>
            </a:bodyPr>
            <a:lstStyle/>
            <a:p>
              <a:r>
                <a:rPr lang="en-CA" sz="1600" dirty="0"/>
                <a:t>3’</a:t>
              </a:r>
              <a:endParaRPr lang="en-IN" sz="1600" dirty="0"/>
            </a:p>
          </p:txBody>
        </p:sp>
        <p:sp>
          <p:nvSpPr>
            <p:cNvPr id="36" name="TextBox 35"/>
            <p:cNvSpPr txBox="1"/>
            <p:nvPr/>
          </p:nvSpPr>
          <p:spPr>
            <a:xfrm>
              <a:off x="1235296" y="5288323"/>
              <a:ext cx="343364" cy="338554"/>
            </a:xfrm>
            <a:prstGeom prst="rect">
              <a:avLst/>
            </a:prstGeom>
            <a:noFill/>
          </p:spPr>
          <p:txBody>
            <a:bodyPr wrap="none" rtlCol="0">
              <a:spAutoFit/>
            </a:bodyPr>
            <a:lstStyle/>
            <a:p>
              <a:r>
                <a:rPr lang="en-CA" sz="1600" dirty="0"/>
                <a:t>3’</a:t>
              </a:r>
              <a:endParaRPr lang="en-IN" sz="1600" dirty="0"/>
            </a:p>
          </p:txBody>
        </p:sp>
        <p:sp>
          <p:nvSpPr>
            <p:cNvPr id="37" name="TextBox 36"/>
            <p:cNvSpPr txBox="1"/>
            <p:nvPr/>
          </p:nvSpPr>
          <p:spPr>
            <a:xfrm>
              <a:off x="3179093" y="3500246"/>
              <a:ext cx="343364" cy="338554"/>
            </a:xfrm>
            <a:prstGeom prst="rect">
              <a:avLst/>
            </a:prstGeom>
            <a:noFill/>
          </p:spPr>
          <p:txBody>
            <a:bodyPr wrap="none" rtlCol="0">
              <a:spAutoFit/>
            </a:bodyPr>
            <a:lstStyle/>
            <a:p>
              <a:r>
                <a:rPr lang="en-CA" sz="1600" dirty="0"/>
                <a:t>3’</a:t>
              </a:r>
              <a:endParaRPr lang="en-IN" sz="1600" dirty="0"/>
            </a:p>
          </p:txBody>
        </p:sp>
        <p:sp>
          <p:nvSpPr>
            <p:cNvPr id="38" name="TextBox 37"/>
            <p:cNvSpPr txBox="1"/>
            <p:nvPr/>
          </p:nvSpPr>
          <p:spPr>
            <a:xfrm>
              <a:off x="2667000" y="5300246"/>
              <a:ext cx="343364" cy="338554"/>
            </a:xfrm>
            <a:prstGeom prst="rect">
              <a:avLst/>
            </a:prstGeom>
            <a:noFill/>
          </p:spPr>
          <p:txBody>
            <a:bodyPr wrap="none" rtlCol="0">
              <a:spAutoFit/>
            </a:bodyPr>
            <a:lstStyle/>
            <a:p>
              <a:r>
                <a:rPr lang="en-CA" sz="1600" dirty="0"/>
                <a:t>3’</a:t>
              </a:r>
              <a:endParaRPr lang="en-IN" sz="1600" dirty="0"/>
            </a:p>
          </p:txBody>
        </p:sp>
      </p:grpSp>
      <p:grpSp>
        <p:nvGrpSpPr>
          <p:cNvPr id="47" name="Group 46"/>
          <p:cNvGrpSpPr/>
          <p:nvPr/>
        </p:nvGrpSpPr>
        <p:grpSpPr>
          <a:xfrm>
            <a:off x="5473692" y="592723"/>
            <a:ext cx="2341790" cy="5046077"/>
            <a:chOff x="5473692" y="592723"/>
            <a:chExt cx="2341790" cy="5046077"/>
          </a:xfrm>
        </p:grpSpPr>
        <p:grpSp>
          <p:nvGrpSpPr>
            <p:cNvPr id="15" name="Group 14"/>
            <p:cNvGrpSpPr/>
            <p:nvPr/>
          </p:nvGrpSpPr>
          <p:grpSpPr>
            <a:xfrm>
              <a:off x="5791200" y="762000"/>
              <a:ext cx="1676400" cy="4695600"/>
              <a:chOff x="5791200" y="1447800"/>
              <a:chExt cx="1676400" cy="4695600"/>
            </a:xfrm>
          </p:grpSpPr>
          <p:cxnSp>
            <p:nvCxnSpPr>
              <p:cNvPr id="9" name="Straight Connector 8"/>
              <p:cNvCxnSpPr/>
              <p:nvPr/>
            </p:nvCxnSpPr>
            <p:spPr>
              <a:xfrm>
                <a:off x="6553200" y="14478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1800" y="14478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91200" y="43434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019800" y="43434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239000" y="4343400"/>
                <a:ext cx="0" cy="180000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67600" y="4343400"/>
                <a:ext cx="0" cy="1800000"/>
              </a:xfrm>
              <a:prstGeom prst="line">
                <a:avLst/>
              </a:prstGeom>
              <a:ln w="38100" cap="rnd">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6261314" y="592723"/>
              <a:ext cx="343364" cy="338554"/>
            </a:xfrm>
            <a:prstGeom prst="rect">
              <a:avLst/>
            </a:prstGeom>
            <a:noFill/>
          </p:spPr>
          <p:txBody>
            <a:bodyPr wrap="none" rtlCol="0">
              <a:spAutoFit/>
            </a:bodyPr>
            <a:lstStyle/>
            <a:p>
              <a:r>
                <a:rPr lang="en-CA" sz="1600" dirty="0"/>
                <a:t>5’</a:t>
              </a:r>
              <a:endParaRPr lang="en-IN" sz="1600" dirty="0"/>
            </a:p>
          </p:txBody>
        </p:sp>
        <p:sp>
          <p:nvSpPr>
            <p:cNvPr id="28" name="TextBox 27"/>
            <p:cNvSpPr txBox="1"/>
            <p:nvPr/>
          </p:nvSpPr>
          <p:spPr>
            <a:xfrm>
              <a:off x="6770916" y="2392723"/>
              <a:ext cx="343364" cy="338554"/>
            </a:xfrm>
            <a:prstGeom prst="rect">
              <a:avLst/>
            </a:prstGeom>
            <a:noFill/>
          </p:spPr>
          <p:txBody>
            <a:bodyPr wrap="none" rtlCol="0">
              <a:spAutoFit/>
            </a:bodyPr>
            <a:lstStyle/>
            <a:p>
              <a:r>
                <a:rPr lang="en-CA" sz="1600" dirty="0"/>
                <a:t>5’</a:t>
              </a:r>
              <a:endParaRPr lang="en-IN" sz="1600" dirty="0"/>
            </a:p>
          </p:txBody>
        </p:sp>
        <p:sp>
          <p:nvSpPr>
            <p:cNvPr id="29" name="TextBox 28"/>
            <p:cNvSpPr txBox="1"/>
            <p:nvPr/>
          </p:nvSpPr>
          <p:spPr>
            <a:xfrm>
              <a:off x="5475516" y="3471446"/>
              <a:ext cx="343364" cy="338554"/>
            </a:xfrm>
            <a:prstGeom prst="rect">
              <a:avLst/>
            </a:prstGeom>
            <a:noFill/>
          </p:spPr>
          <p:txBody>
            <a:bodyPr wrap="none" rtlCol="0">
              <a:spAutoFit/>
            </a:bodyPr>
            <a:lstStyle/>
            <a:p>
              <a:r>
                <a:rPr lang="en-CA" sz="1600" dirty="0"/>
                <a:t>5’</a:t>
              </a:r>
              <a:endParaRPr lang="en-IN" sz="1600" dirty="0"/>
            </a:p>
          </p:txBody>
        </p:sp>
        <p:sp>
          <p:nvSpPr>
            <p:cNvPr id="30" name="TextBox 29"/>
            <p:cNvSpPr txBox="1"/>
            <p:nvPr/>
          </p:nvSpPr>
          <p:spPr>
            <a:xfrm>
              <a:off x="5989635" y="5288323"/>
              <a:ext cx="343364" cy="338554"/>
            </a:xfrm>
            <a:prstGeom prst="rect">
              <a:avLst/>
            </a:prstGeom>
            <a:noFill/>
          </p:spPr>
          <p:txBody>
            <a:bodyPr wrap="none" rtlCol="0">
              <a:spAutoFit/>
            </a:bodyPr>
            <a:lstStyle/>
            <a:p>
              <a:r>
                <a:rPr lang="en-CA" sz="1600" dirty="0"/>
                <a:t>5’</a:t>
              </a:r>
              <a:endParaRPr lang="en-IN" sz="1600" dirty="0"/>
            </a:p>
          </p:txBody>
        </p:sp>
        <p:sp>
          <p:nvSpPr>
            <p:cNvPr id="31" name="TextBox 30"/>
            <p:cNvSpPr txBox="1"/>
            <p:nvPr/>
          </p:nvSpPr>
          <p:spPr>
            <a:xfrm>
              <a:off x="6926269" y="3488323"/>
              <a:ext cx="343364" cy="338554"/>
            </a:xfrm>
            <a:prstGeom prst="rect">
              <a:avLst/>
            </a:prstGeom>
            <a:noFill/>
          </p:spPr>
          <p:txBody>
            <a:bodyPr wrap="none" rtlCol="0">
              <a:spAutoFit/>
            </a:bodyPr>
            <a:lstStyle/>
            <a:p>
              <a:r>
                <a:rPr lang="en-CA" sz="1600" dirty="0"/>
                <a:t>5’</a:t>
              </a:r>
              <a:endParaRPr lang="en-IN" sz="1600" dirty="0"/>
            </a:p>
          </p:txBody>
        </p:sp>
        <p:sp>
          <p:nvSpPr>
            <p:cNvPr id="32" name="TextBox 31"/>
            <p:cNvSpPr txBox="1"/>
            <p:nvPr/>
          </p:nvSpPr>
          <p:spPr>
            <a:xfrm>
              <a:off x="7472118" y="5278534"/>
              <a:ext cx="343364" cy="338554"/>
            </a:xfrm>
            <a:prstGeom prst="rect">
              <a:avLst/>
            </a:prstGeom>
            <a:noFill/>
          </p:spPr>
          <p:txBody>
            <a:bodyPr wrap="none" rtlCol="0">
              <a:spAutoFit/>
            </a:bodyPr>
            <a:lstStyle/>
            <a:p>
              <a:r>
                <a:rPr lang="en-CA" sz="1600" dirty="0"/>
                <a:t>5’</a:t>
              </a:r>
              <a:endParaRPr lang="en-IN" sz="1600" dirty="0"/>
            </a:p>
          </p:txBody>
        </p:sp>
        <p:sp>
          <p:nvSpPr>
            <p:cNvPr id="39" name="TextBox 38"/>
            <p:cNvSpPr txBox="1"/>
            <p:nvPr/>
          </p:nvSpPr>
          <p:spPr>
            <a:xfrm>
              <a:off x="6750044" y="592723"/>
              <a:ext cx="343364" cy="338554"/>
            </a:xfrm>
            <a:prstGeom prst="rect">
              <a:avLst/>
            </a:prstGeom>
            <a:noFill/>
          </p:spPr>
          <p:txBody>
            <a:bodyPr wrap="none" rtlCol="0">
              <a:spAutoFit/>
            </a:bodyPr>
            <a:lstStyle/>
            <a:p>
              <a:r>
                <a:rPr lang="en-CA" sz="1600" dirty="0"/>
                <a:t>3’</a:t>
              </a:r>
              <a:endParaRPr lang="en-IN" sz="1600" dirty="0"/>
            </a:p>
          </p:txBody>
        </p:sp>
        <p:sp>
          <p:nvSpPr>
            <p:cNvPr id="40" name="TextBox 39"/>
            <p:cNvSpPr txBox="1"/>
            <p:nvPr/>
          </p:nvSpPr>
          <p:spPr>
            <a:xfrm>
              <a:off x="6237951" y="2392723"/>
              <a:ext cx="343364" cy="338554"/>
            </a:xfrm>
            <a:prstGeom prst="rect">
              <a:avLst/>
            </a:prstGeom>
            <a:noFill/>
          </p:spPr>
          <p:txBody>
            <a:bodyPr wrap="none" rtlCol="0">
              <a:spAutoFit/>
            </a:bodyPr>
            <a:lstStyle/>
            <a:p>
              <a:r>
                <a:rPr lang="en-CA" sz="1600" dirty="0"/>
                <a:t>3’</a:t>
              </a:r>
              <a:endParaRPr lang="en-IN" sz="1600" dirty="0"/>
            </a:p>
          </p:txBody>
        </p:sp>
        <p:sp>
          <p:nvSpPr>
            <p:cNvPr id="41" name="TextBox 40"/>
            <p:cNvSpPr txBox="1"/>
            <p:nvPr/>
          </p:nvSpPr>
          <p:spPr>
            <a:xfrm>
              <a:off x="5985785" y="3488323"/>
              <a:ext cx="343364" cy="338554"/>
            </a:xfrm>
            <a:prstGeom prst="rect">
              <a:avLst/>
            </a:prstGeom>
            <a:noFill/>
          </p:spPr>
          <p:txBody>
            <a:bodyPr wrap="none" rtlCol="0">
              <a:spAutoFit/>
            </a:bodyPr>
            <a:lstStyle/>
            <a:p>
              <a:r>
                <a:rPr lang="en-CA" sz="1600" dirty="0"/>
                <a:t>3’</a:t>
              </a:r>
              <a:endParaRPr lang="en-IN" sz="1600" dirty="0"/>
            </a:p>
          </p:txBody>
        </p:sp>
        <p:sp>
          <p:nvSpPr>
            <p:cNvPr id="42" name="TextBox 41"/>
            <p:cNvSpPr txBox="1"/>
            <p:nvPr/>
          </p:nvSpPr>
          <p:spPr>
            <a:xfrm>
              <a:off x="5473692" y="5288323"/>
              <a:ext cx="343364" cy="338554"/>
            </a:xfrm>
            <a:prstGeom prst="rect">
              <a:avLst/>
            </a:prstGeom>
            <a:noFill/>
          </p:spPr>
          <p:txBody>
            <a:bodyPr wrap="none" rtlCol="0">
              <a:spAutoFit/>
            </a:bodyPr>
            <a:lstStyle/>
            <a:p>
              <a:r>
                <a:rPr lang="en-CA" sz="1600" dirty="0"/>
                <a:t>3’</a:t>
              </a:r>
              <a:endParaRPr lang="en-IN" sz="1600" dirty="0"/>
            </a:p>
          </p:txBody>
        </p:sp>
        <p:sp>
          <p:nvSpPr>
            <p:cNvPr id="43" name="TextBox 42"/>
            <p:cNvSpPr txBox="1"/>
            <p:nvPr/>
          </p:nvSpPr>
          <p:spPr>
            <a:xfrm>
              <a:off x="7417489" y="3500246"/>
              <a:ext cx="343364" cy="338554"/>
            </a:xfrm>
            <a:prstGeom prst="rect">
              <a:avLst/>
            </a:prstGeom>
            <a:noFill/>
          </p:spPr>
          <p:txBody>
            <a:bodyPr wrap="none" rtlCol="0">
              <a:spAutoFit/>
            </a:bodyPr>
            <a:lstStyle/>
            <a:p>
              <a:r>
                <a:rPr lang="en-CA" sz="1600" dirty="0"/>
                <a:t>3’</a:t>
              </a:r>
              <a:endParaRPr lang="en-IN" sz="1600" dirty="0"/>
            </a:p>
          </p:txBody>
        </p:sp>
        <p:sp>
          <p:nvSpPr>
            <p:cNvPr id="44" name="TextBox 43"/>
            <p:cNvSpPr txBox="1"/>
            <p:nvPr/>
          </p:nvSpPr>
          <p:spPr>
            <a:xfrm>
              <a:off x="6905396" y="5300246"/>
              <a:ext cx="343364" cy="338554"/>
            </a:xfrm>
            <a:prstGeom prst="rect">
              <a:avLst/>
            </a:prstGeom>
            <a:noFill/>
          </p:spPr>
          <p:txBody>
            <a:bodyPr wrap="none" rtlCol="0">
              <a:spAutoFit/>
            </a:bodyPr>
            <a:lstStyle/>
            <a:p>
              <a:r>
                <a:rPr lang="en-CA" sz="1600" dirty="0"/>
                <a:t>3’</a:t>
              </a:r>
              <a:endParaRPr lang="en-IN" sz="1600" dirty="0"/>
            </a:p>
          </p:txBody>
        </p:sp>
      </p:grpSp>
    </p:spTree>
    <p:extLst>
      <p:ext uri="{BB962C8B-B14F-4D97-AF65-F5344CB8AC3E}">
        <p14:creationId xmlns:p14="http://schemas.microsoft.com/office/powerpoint/2010/main" val="263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55301" name="Picture 2" descr="Meselson-stahl experiment diagram en.svg"/>
          <p:cNvPicPr>
            <a:picLocks noChangeAspect="1" noChangeArrowheads="1"/>
          </p:cNvPicPr>
          <p:nvPr/>
        </p:nvPicPr>
        <p:blipFill>
          <a:blip r:embed="rId3" cstate="print">
            <a:extLst>
              <a:ext uri="{28A0092B-C50C-407E-A947-70E740481C1C}">
                <a14:useLocalDpi xmlns:a14="http://schemas.microsoft.com/office/drawing/2010/main" val="0"/>
              </a:ext>
            </a:extLst>
          </a:blip>
          <a:srcRect t="4021"/>
          <a:stretch>
            <a:fillRect/>
          </a:stretch>
        </p:blipFill>
        <p:spPr bwMode="auto">
          <a:xfrm>
            <a:off x="1081662" y="838198"/>
            <a:ext cx="6980677" cy="578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7064280" y="3397875"/>
            <a:ext cx="981434" cy="32275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3712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09600" y="1066800"/>
            <a:ext cx="3997329" cy="2122800"/>
            <a:chOff x="643071" y="1963200"/>
            <a:chExt cx="3997329" cy="2122800"/>
          </a:xfrm>
        </p:grpSpPr>
        <p:sp>
          <p:nvSpPr>
            <p:cNvPr id="2" name="Oval 1"/>
            <p:cNvSpPr>
              <a:spLocks noChangeAspect="1"/>
            </p:cNvSpPr>
            <p:nvPr/>
          </p:nvSpPr>
          <p:spPr>
            <a:xfrm>
              <a:off x="1752600" y="2286000"/>
              <a:ext cx="1800000" cy="1800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p:cNvGrpSpPr/>
            <p:nvPr/>
          </p:nvGrpSpPr>
          <p:grpSpPr>
            <a:xfrm>
              <a:off x="3352800" y="2988000"/>
              <a:ext cx="1287600" cy="396000"/>
              <a:chOff x="4356000" y="2954724"/>
              <a:chExt cx="1287600" cy="396000"/>
            </a:xfrm>
          </p:grpSpPr>
          <p:sp>
            <p:nvSpPr>
              <p:cNvPr id="3" name="Flowchart: Terminator 2"/>
              <p:cNvSpPr/>
              <p:nvPr/>
            </p:nvSpPr>
            <p:spPr>
              <a:xfrm>
                <a:off x="4419600" y="2972724"/>
                <a:ext cx="1224000" cy="360000"/>
              </a:xfrm>
              <a:prstGeom prst="flowChartTermina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4356000" y="2954724"/>
                <a:ext cx="216000"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 name="Group 5"/>
            <p:cNvGrpSpPr/>
            <p:nvPr/>
          </p:nvGrpSpPr>
          <p:grpSpPr>
            <a:xfrm flipH="1">
              <a:off x="643071" y="2988000"/>
              <a:ext cx="1287600" cy="396000"/>
              <a:chOff x="4356000" y="2954724"/>
              <a:chExt cx="1287600" cy="396000"/>
            </a:xfrm>
          </p:grpSpPr>
          <p:sp>
            <p:nvSpPr>
              <p:cNvPr id="7" name="Flowchart: Terminator 6"/>
              <p:cNvSpPr/>
              <p:nvPr/>
            </p:nvSpPr>
            <p:spPr>
              <a:xfrm>
                <a:off x="4419600" y="2972724"/>
                <a:ext cx="1224000" cy="360000"/>
              </a:xfrm>
              <a:prstGeom prst="flowChartTerminator">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4356000" y="2954724"/>
                <a:ext cx="216000"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Arc 8"/>
            <p:cNvSpPr/>
            <p:nvPr/>
          </p:nvSpPr>
          <p:spPr>
            <a:xfrm>
              <a:off x="2701800" y="2150571"/>
              <a:ext cx="914400" cy="914400"/>
            </a:xfrm>
            <a:prstGeom prst="arc">
              <a:avLst>
                <a:gd name="adj1" fmla="val 17006918"/>
                <a:gd name="adj2" fmla="val 20757830"/>
              </a:avLst>
            </a:prstGeom>
            <a:ln w="19050">
              <a:solidFill>
                <a:srgbClr val="BC1673"/>
              </a:solidFill>
              <a:headEnd type="arrow"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0" name="TextBox 9"/>
            <p:cNvSpPr txBox="1"/>
            <p:nvPr/>
          </p:nvSpPr>
          <p:spPr>
            <a:xfrm>
              <a:off x="3460800" y="1963200"/>
              <a:ext cx="351378" cy="369332"/>
            </a:xfrm>
            <a:prstGeom prst="rect">
              <a:avLst/>
            </a:prstGeom>
            <a:noFill/>
          </p:spPr>
          <p:txBody>
            <a:bodyPr wrap="none" rtlCol="0">
              <a:spAutoFit/>
            </a:bodyPr>
            <a:lstStyle/>
            <a:p>
              <a:r>
                <a:rPr lang="en-CA" dirty="0">
                  <a:latin typeface="Symbol" panose="05050102010706020507" pitchFamily="18" charset="2"/>
                </a:rPr>
                <a:t>w</a:t>
              </a:r>
              <a:endParaRPr lang="en-IN" dirty="0">
                <a:latin typeface="Symbol" panose="05050102010706020507" pitchFamily="18" charset="2"/>
              </a:endParaRPr>
            </a:p>
          </p:txBody>
        </p:sp>
      </p:grpSp>
      <p:sp>
        <p:nvSpPr>
          <p:cNvPr id="11"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Centrifugation with density gradient</a:t>
            </a:r>
            <a:endParaRPr lang="en-US" sz="2800" b="1" dirty="0">
              <a:solidFill>
                <a:srgbClr val="C00000"/>
              </a:solidFill>
              <a:latin typeface="+mn-lt"/>
            </a:endParaRPr>
          </a:p>
        </p:txBody>
      </p:sp>
      <p:grpSp>
        <p:nvGrpSpPr>
          <p:cNvPr id="15" name="Group 14"/>
          <p:cNvGrpSpPr/>
          <p:nvPr/>
        </p:nvGrpSpPr>
        <p:grpSpPr>
          <a:xfrm>
            <a:off x="1221600" y="4495800"/>
            <a:ext cx="2556664" cy="792000"/>
            <a:chOff x="4368600" y="4623437"/>
            <a:chExt cx="2556664" cy="792000"/>
          </a:xfrm>
        </p:grpSpPr>
        <p:sp>
          <p:nvSpPr>
            <p:cNvPr id="13" name="Flowchart: Terminator 12"/>
            <p:cNvSpPr>
              <a:spLocks noChangeAspect="1"/>
            </p:cNvSpPr>
            <p:nvPr/>
          </p:nvSpPr>
          <p:spPr>
            <a:xfrm>
              <a:off x="4477264" y="4659437"/>
              <a:ext cx="2448000" cy="720000"/>
            </a:xfrm>
            <a:prstGeom prst="flowChartTerminator">
              <a:avLst/>
            </a:prstGeom>
            <a:gradFill flip="none" rotWithShape="1">
              <a:gsLst>
                <a:gs pos="0">
                  <a:schemeClr val="accent1">
                    <a:lumMod val="5000"/>
                    <a:lumOff val="95000"/>
                  </a:schemeClr>
                </a:gs>
                <a:gs pos="100000">
                  <a:schemeClr val="accent1"/>
                </a:gs>
              </a:gsLst>
              <a:lin ang="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a:spLocks noChangeAspect="1"/>
            </p:cNvSpPr>
            <p:nvPr/>
          </p:nvSpPr>
          <p:spPr>
            <a:xfrm>
              <a:off x="4368600" y="4623437"/>
              <a:ext cx="432000" cy="7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p:cNvGrpSpPr/>
          <p:nvPr/>
        </p:nvGrpSpPr>
        <p:grpSpPr>
          <a:xfrm>
            <a:off x="902448" y="4338449"/>
            <a:ext cx="3411633" cy="522130"/>
            <a:chOff x="2989167" y="3832156"/>
            <a:chExt cx="3411633" cy="522130"/>
          </a:xfrm>
        </p:grpSpPr>
        <p:cxnSp>
          <p:nvCxnSpPr>
            <p:cNvPr id="17" name="Straight Arrow Connector 16"/>
            <p:cNvCxnSpPr/>
            <p:nvPr/>
          </p:nvCxnSpPr>
          <p:spPr>
            <a:xfrm>
              <a:off x="5089264" y="4343400"/>
              <a:ext cx="1311536" cy="0"/>
            </a:xfrm>
            <a:prstGeom prst="straightConnector1">
              <a:avLst/>
            </a:prstGeom>
            <a:ln w="254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77338" y="3832156"/>
              <a:ext cx="494046" cy="430887"/>
            </a:xfrm>
            <a:prstGeom prst="rect">
              <a:avLst/>
            </a:prstGeom>
            <a:noFill/>
          </p:spPr>
          <p:txBody>
            <a:bodyPr wrap="none" rtlCol="0">
              <a:spAutoFit/>
            </a:bodyPr>
            <a:lstStyle/>
            <a:p>
              <a:r>
                <a:rPr lang="en-CA" sz="2200" dirty="0"/>
                <a:t>F</a:t>
              </a:r>
              <a:r>
                <a:rPr lang="en-CA" sz="2200" baseline="-25000" dirty="0"/>
                <a:t>C</a:t>
              </a:r>
              <a:endParaRPr lang="en-IN" sz="2200" baseline="-25000" dirty="0"/>
            </a:p>
          </p:txBody>
        </p:sp>
        <p:cxnSp>
          <p:nvCxnSpPr>
            <p:cNvPr id="20" name="Straight Arrow Connector 19"/>
            <p:cNvCxnSpPr/>
            <p:nvPr/>
          </p:nvCxnSpPr>
          <p:spPr>
            <a:xfrm flipH="1">
              <a:off x="2989167" y="4354286"/>
              <a:ext cx="1311536" cy="0"/>
            </a:xfrm>
            <a:prstGeom prst="straightConnector1">
              <a:avLst/>
            </a:prstGeom>
            <a:ln w="25400">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94784" y="3867470"/>
              <a:ext cx="494046" cy="430887"/>
            </a:xfrm>
            <a:prstGeom prst="rect">
              <a:avLst/>
            </a:prstGeom>
            <a:noFill/>
          </p:spPr>
          <p:txBody>
            <a:bodyPr wrap="none" rtlCol="0">
              <a:spAutoFit/>
            </a:bodyPr>
            <a:lstStyle/>
            <a:p>
              <a:r>
                <a:rPr lang="en-CA" sz="2200" dirty="0"/>
                <a:t>F</a:t>
              </a:r>
              <a:r>
                <a:rPr lang="en-CA" sz="2200" baseline="-25000" dirty="0"/>
                <a:t>B</a:t>
              </a:r>
              <a:endParaRPr lang="en-IN" sz="2200" baseline="-25000" dirty="0"/>
            </a:p>
          </p:txBody>
        </p:sp>
      </p:grpSp>
      <p:sp>
        <p:nvSpPr>
          <p:cNvPr id="22" name="Right Triangle 21"/>
          <p:cNvSpPr/>
          <p:nvPr/>
        </p:nvSpPr>
        <p:spPr>
          <a:xfrm flipH="1">
            <a:off x="1653600" y="5436086"/>
            <a:ext cx="2124664" cy="5075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p:cNvSpPr txBox="1"/>
          <p:nvPr/>
        </p:nvSpPr>
        <p:spPr>
          <a:xfrm>
            <a:off x="1833600" y="5934177"/>
            <a:ext cx="1851789" cy="369332"/>
          </a:xfrm>
          <a:prstGeom prst="rect">
            <a:avLst/>
          </a:prstGeom>
          <a:noFill/>
        </p:spPr>
        <p:txBody>
          <a:bodyPr wrap="none" rtlCol="0">
            <a:spAutoFit/>
          </a:bodyPr>
          <a:lstStyle/>
          <a:p>
            <a:r>
              <a:rPr lang="en-CA" dirty="0"/>
              <a:t>Density gradient</a:t>
            </a:r>
            <a:endParaRPr lang="en-IN" dirty="0"/>
          </a:p>
        </p:txBody>
      </p:sp>
      <p:sp>
        <p:nvSpPr>
          <p:cNvPr id="25" name="Oval 24"/>
          <p:cNvSpPr>
            <a:spLocks noChangeAspect="1"/>
          </p:cNvSpPr>
          <p:nvPr/>
        </p:nvSpPr>
        <p:spPr>
          <a:xfrm>
            <a:off x="2488189" y="4783800"/>
            <a:ext cx="216000" cy="216000"/>
          </a:xfrm>
          <a:prstGeom prst="ellipse">
            <a:avLst/>
          </a:prstGeom>
          <a:solidFill>
            <a:srgbClr val="C00000"/>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4724400" y="2820268"/>
            <a:ext cx="4191000" cy="2462213"/>
          </a:xfrm>
          <a:prstGeom prst="rect">
            <a:avLst/>
          </a:prstGeom>
          <a:noFill/>
        </p:spPr>
        <p:txBody>
          <a:bodyPr wrap="square" rtlCol="0">
            <a:spAutoFit/>
          </a:bodyPr>
          <a:lstStyle/>
          <a:p>
            <a:r>
              <a:rPr lang="en-CA" sz="2200" dirty="0"/>
              <a:t>DNA with HIGHER density will move to the RIGHT i.e. BOTTOM of the tube.</a:t>
            </a:r>
          </a:p>
          <a:p>
            <a:endParaRPr lang="en-CA" sz="2200" dirty="0"/>
          </a:p>
          <a:p>
            <a:r>
              <a:rPr lang="en-CA" sz="2200" dirty="0"/>
              <a:t>DNA with LOWER density will stay at the LEFT i.e. TOP of the tube.</a:t>
            </a:r>
            <a:endParaRPr lang="en-IN" sz="2200" dirty="0"/>
          </a:p>
        </p:txBody>
      </p:sp>
    </p:spTree>
    <p:extLst>
      <p:ext uri="{BB962C8B-B14F-4D97-AF65-F5344CB8AC3E}">
        <p14:creationId xmlns:p14="http://schemas.microsoft.com/office/powerpoint/2010/main" val="2348307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eselson-stahl experiment diagram en.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154" t="4021" r="68557" b="63113"/>
          <a:stretch/>
        </p:blipFill>
        <p:spPr bwMode="auto">
          <a:xfrm>
            <a:off x="232811" y="838198"/>
            <a:ext cx="1276245" cy="132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870933" y="2397960"/>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3811" y="5181600"/>
            <a:ext cx="1454244" cy="369332"/>
          </a:xfrm>
          <a:prstGeom prst="rect">
            <a:avLst/>
          </a:prstGeom>
          <a:noFill/>
        </p:spPr>
        <p:txBody>
          <a:bodyPr wrap="none" rtlCol="0">
            <a:spAutoFit/>
          </a:bodyPr>
          <a:lstStyle/>
          <a:p>
            <a:r>
              <a:rPr lang="en-CA" dirty="0"/>
              <a:t>Extract DNA</a:t>
            </a:r>
            <a:endParaRPr lang="en-IN" dirty="0"/>
          </a:p>
        </p:txBody>
      </p:sp>
      <p:sp>
        <p:nvSpPr>
          <p:cNvPr id="7" name="TextBox 6"/>
          <p:cNvSpPr txBox="1"/>
          <p:nvPr/>
        </p:nvSpPr>
        <p:spPr>
          <a:xfrm>
            <a:off x="85719" y="3350396"/>
            <a:ext cx="1570429" cy="646331"/>
          </a:xfrm>
          <a:prstGeom prst="rect">
            <a:avLst/>
          </a:prstGeom>
          <a:noFill/>
        </p:spPr>
        <p:txBody>
          <a:bodyPr wrap="square" rtlCol="0">
            <a:spAutoFit/>
          </a:bodyPr>
          <a:lstStyle/>
          <a:p>
            <a:pPr algn="ctr"/>
            <a:r>
              <a:rPr lang="en-CA" dirty="0"/>
              <a:t>Harvest bacteria</a:t>
            </a:r>
            <a:endParaRPr lang="en-IN" dirty="0"/>
          </a:p>
        </p:txBody>
      </p:sp>
      <p:cxnSp>
        <p:nvCxnSpPr>
          <p:cNvPr id="8" name="Straight Arrow Connector 7"/>
          <p:cNvCxnSpPr/>
          <p:nvPr/>
        </p:nvCxnSpPr>
        <p:spPr>
          <a:xfrm>
            <a:off x="870933" y="4229163"/>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353419" y="838198"/>
            <a:ext cx="2183234" cy="2850002"/>
            <a:chOff x="1353419" y="838198"/>
            <a:chExt cx="2183234" cy="2850002"/>
          </a:xfrm>
        </p:grpSpPr>
        <p:pic>
          <p:nvPicPr>
            <p:cNvPr id="3" name="Picture 2" descr="Meselson-stahl experiment diagram en.sv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7466" t="4021" r="7428" b="61849"/>
            <a:stretch/>
          </p:blipFill>
          <p:spPr bwMode="auto">
            <a:xfrm>
              <a:off x="2362502" y="838198"/>
              <a:ext cx="1174151" cy="137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20"/>
            <p:cNvGrpSpPr/>
            <p:nvPr/>
          </p:nvGrpSpPr>
          <p:grpSpPr>
            <a:xfrm>
              <a:off x="1353419" y="1600200"/>
              <a:ext cx="781114" cy="2088000"/>
              <a:chOff x="1617000" y="1600200"/>
              <a:chExt cx="781114" cy="2088000"/>
            </a:xfrm>
          </p:grpSpPr>
          <p:cxnSp>
            <p:nvCxnSpPr>
              <p:cNvPr id="10" name="Straight Connector 9"/>
              <p:cNvCxnSpPr/>
              <p:nvPr/>
            </p:nvCxnSpPr>
            <p:spPr>
              <a:xfrm flipV="1">
                <a:off x="1905000" y="1600200"/>
                <a:ext cx="0" cy="208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a:off x="2146114" y="1359086"/>
                <a:ext cx="0" cy="504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617000" y="3684448"/>
                <a:ext cx="28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2" name="TextBox 51"/>
          <p:cNvSpPr txBox="1"/>
          <p:nvPr/>
        </p:nvSpPr>
        <p:spPr>
          <a:xfrm>
            <a:off x="111751" y="5598703"/>
            <a:ext cx="1518364" cy="369332"/>
          </a:xfrm>
          <a:prstGeom prst="rect">
            <a:avLst/>
          </a:prstGeom>
          <a:noFill/>
        </p:spPr>
        <p:txBody>
          <a:bodyPr wrap="none" rtlCol="0">
            <a:spAutoFit/>
          </a:bodyPr>
          <a:lstStyle/>
          <a:p>
            <a:r>
              <a:rPr lang="en-CA" dirty="0"/>
              <a:t>Generation 0</a:t>
            </a:r>
            <a:endParaRPr lang="en-IN" dirty="0"/>
          </a:p>
        </p:txBody>
      </p:sp>
      <p:grpSp>
        <p:nvGrpSpPr>
          <p:cNvPr id="12" name="Group 11"/>
          <p:cNvGrpSpPr/>
          <p:nvPr/>
        </p:nvGrpSpPr>
        <p:grpSpPr>
          <a:xfrm>
            <a:off x="2012954" y="2437797"/>
            <a:ext cx="1873246" cy="3525227"/>
            <a:chOff x="2012954" y="2437797"/>
            <a:chExt cx="1873246" cy="3525227"/>
          </a:xfrm>
        </p:grpSpPr>
        <p:cxnSp>
          <p:nvCxnSpPr>
            <p:cNvPr id="13" name="Straight Arrow Connector 12"/>
            <p:cNvCxnSpPr/>
            <p:nvPr/>
          </p:nvCxnSpPr>
          <p:spPr>
            <a:xfrm>
              <a:off x="2949577" y="2437797"/>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222455" y="5187802"/>
              <a:ext cx="1454244" cy="369332"/>
            </a:xfrm>
            <a:prstGeom prst="rect">
              <a:avLst/>
            </a:prstGeom>
            <a:noFill/>
          </p:spPr>
          <p:txBody>
            <a:bodyPr wrap="none" rtlCol="0">
              <a:spAutoFit/>
            </a:bodyPr>
            <a:lstStyle/>
            <a:p>
              <a:r>
                <a:rPr lang="en-CA" dirty="0"/>
                <a:t>Extract DNA</a:t>
              </a:r>
              <a:endParaRPr lang="en-IN" dirty="0"/>
            </a:p>
          </p:txBody>
        </p:sp>
        <p:sp>
          <p:nvSpPr>
            <p:cNvPr id="15" name="TextBox 14"/>
            <p:cNvSpPr txBox="1"/>
            <p:nvPr/>
          </p:nvSpPr>
          <p:spPr>
            <a:xfrm>
              <a:off x="2012954" y="3379022"/>
              <a:ext cx="1873246" cy="646331"/>
            </a:xfrm>
            <a:prstGeom prst="rect">
              <a:avLst/>
            </a:prstGeom>
            <a:noFill/>
          </p:spPr>
          <p:txBody>
            <a:bodyPr wrap="square" rtlCol="0">
              <a:spAutoFit/>
            </a:bodyPr>
            <a:lstStyle/>
            <a:p>
              <a:pPr algn="ctr"/>
              <a:r>
                <a:rPr lang="en-CA" dirty="0"/>
                <a:t>Harvest bacteria (20 min)</a:t>
              </a:r>
              <a:endParaRPr lang="en-IN" dirty="0"/>
            </a:p>
          </p:txBody>
        </p:sp>
        <p:cxnSp>
          <p:nvCxnSpPr>
            <p:cNvPr id="16" name="Straight Arrow Connector 15"/>
            <p:cNvCxnSpPr/>
            <p:nvPr/>
          </p:nvCxnSpPr>
          <p:spPr>
            <a:xfrm>
              <a:off x="2949577" y="4246578"/>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90395" y="5593692"/>
              <a:ext cx="1518364" cy="369332"/>
            </a:xfrm>
            <a:prstGeom prst="rect">
              <a:avLst/>
            </a:prstGeom>
            <a:noFill/>
          </p:spPr>
          <p:txBody>
            <a:bodyPr wrap="none" rtlCol="0">
              <a:spAutoFit/>
            </a:bodyPr>
            <a:lstStyle/>
            <a:p>
              <a:r>
                <a:rPr lang="en-CA" dirty="0"/>
                <a:t>Generation 1</a:t>
              </a:r>
              <a:endParaRPr lang="en-IN" dirty="0"/>
            </a:p>
          </p:txBody>
        </p:sp>
      </p:grpSp>
      <p:grpSp>
        <p:nvGrpSpPr>
          <p:cNvPr id="17" name="Group 16"/>
          <p:cNvGrpSpPr/>
          <p:nvPr/>
        </p:nvGrpSpPr>
        <p:grpSpPr>
          <a:xfrm>
            <a:off x="3568859" y="221773"/>
            <a:ext cx="4931020" cy="1029312"/>
            <a:chOff x="3568859" y="221773"/>
            <a:chExt cx="4931020" cy="1029312"/>
          </a:xfrm>
        </p:grpSpPr>
        <p:sp>
          <p:nvSpPr>
            <p:cNvPr id="54" name="TextBox 53"/>
            <p:cNvSpPr txBox="1"/>
            <p:nvPr/>
          </p:nvSpPr>
          <p:spPr>
            <a:xfrm>
              <a:off x="6981515" y="573599"/>
              <a:ext cx="1518364" cy="369332"/>
            </a:xfrm>
            <a:prstGeom prst="rect">
              <a:avLst/>
            </a:prstGeom>
            <a:noFill/>
          </p:spPr>
          <p:txBody>
            <a:bodyPr wrap="none" rtlCol="0">
              <a:spAutoFit/>
            </a:bodyPr>
            <a:lstStyle/>
            <a:p>
              <a:r>
                <a:rPr lang="en-CA" dirty="0"/>
                <a:t>Generation 2</a:t>
              </a:r>
              <a:endParaRPr lang="en-IN" dirty="0"/>
            </a:p>
          </p:txBody>
        </p:sp>
        <p:cxnSp>
          <p:nvCxnSpPr>
            <p:cNvPr id="59" name="Straight Arrow Connector 58"/>
            <p:cNvCxnSpPr/>
            <p:nvPr/>
          </p:nvCxnSpPr>
          <p:spPr>
            <a:xfrm flipV="1">
              <a:off x="3568859" y="710813"/>
              <a:ext cx="698341" cy="54027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114800" y="221773"/>
              <a:ext cx="1873246" cy="646331"/>
            </a:xfrm>
            <a:prstGeom prst="rect">
              <a:avLst/>
            </a:prstGeom>
            <a:noFill/>
          </p:spPr>
          <p:txBody>
            <a:bodyPr wrap="square" rtlCol="0">
              <a:spAutoFit/>
            </a:bodyPr>
            <a:lstStyle/>
            <a:p>
              <a:pPr algn="ctr"/>
              <a:r>
                <a:rPr lang="en-CA" dirty="0"/>
                <a:t>Harvest bacteria (40 min)</a:t>
              </a:r>
              <a:endParaRPr lang="en-IN" dirty="0"/>
            </a:p>
          </p:txBody>
        </p:sp>
        <p:cxnSp>
          <p:nvCxnSpPr>
            <p:cNvPr id="61" name="Straight Arrow Connector 60"/>
            <p:cNvCxnSpPr/>
            <p:nvPr/>
          </p:nvCxnSpPr>
          <p:spPr>
            <a:xfrm rot="16200000">
              <a:off x="6430254" y="213599"/>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996842" y="221773"/>
              <a:ext cx="1454244" cy="369332"/>
            </a:xfrm>
            <a:prstGeom prst="rect">
              <a:avLst/>
            </a:prstGeom>
            <a:noFill/>
          </p:spPr>
          <p:txBody>
            <a:bodyPr wrap="none" rtlCol="0">
              <a:spAutoFit/>
            </a:bodyPr>
            <a:lstStyle/>
            <a:p>
              <a:r>
                <a:rPr lang="en-CA" dirty="0"/>
                <a:t>Extract DNA</a:t>
              </a:r>
              <a:endParaRPr lang="en-IN" dirty="0"/>
            </a:p>
          </p:txBody>
        </p:sp>
      </p:grpSp>
      <p:grpSp>
        <p:nvGrpSpPr>
          <p:cNvPr id="18" name="Group 17"/>
          <p:cNvGrpSpPr/>
          <p:nvPr/>
        </p:nvGrpSpPr>
        <p:grpSpPr>
          <a:xfrm>
            <a:off x="3598302" y="1412442"/>
            <a:ext cx="4901577" cy="721158"/>
            <a:chOff x="3598302" y="1412442"/>
            <a:chExt cx="4901577" cy="721158"/>
          </a:xfrm>
        </p:grpSpPr>
        <p:cxnSp>
          <p:nvCxnSpPr>
            <p:cNvPr id="64" name="Straight Arrow Connector 63"/>
            <p:cNvCxnSpPr/>
            <p:nvPr/>
          </p:nvCxnSpPr>
          <p:spPr>
            <a:xfrm rot="16200000">
              <a:off x="3958302" y="1472309"/>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981515" y="1764268"/>
              <a:ext cx="1518364" cy="369332"/>
            </a:xfrm>
            <a:prstGeom prst="rect">
              <a:avLst/>
            </a:prstGeom>
            <a:noFill/>
          </p:spPr>
          <p:txBody>
            <a:bodyPr wrap="none" rtlCol="0">
              <a:spAutoFit/>
            </a:bodyPr>
            <a:lstStyle/>
            <a:p>
              <a:r>
                <a:rPr lang="en-CA" dirty="0"/>
                <a:t>Generation 3</a:t>
              </a:r>
              <a:endParaRPr lang="en-IN" dirty="0"/>
            </a:p>
          </p:txBody>
        </p:sp>
        <p:sp>
          <p:nvSpPr>
            <p:cNvPr id="66" name="TextBox 65"/>
            <p:cNvSpPr txBox="1"/>
            <p:nvPr/>
          </p:nvSpPr>
          <p:spPr>
            <a:xfrm>
              <a:off x="4114800" y="1412442"/>
              <a:ext cx="1873246" cy="646331"/>
            </a:xfrm>
            <a:prstGeom prst="rect">
              <a:avLst/>
            </a:prstGeom>
            <a:noFill/>
          </p:spPr>
          <p:txBody>
            <a:bodyPr wrap="square" rtlCol="0">
              <a:spAutoFit/>
            </a:bodyPr>
            <a:lstStyle/>
            <a:p>
              <a:pPr algn="ctr"/>
              <a:r>
                <a:rPr lang="en-CA" dirty="0"/>
                <a:t>Harvest bacteria (60 min)</a:t>
              </a:r>
              <a:endParaRPr lang="en-IN" dirty="0"/>
            </a:p>
          </p:txBody>
        </p:sp>
        <p:cxnSp>
          <p:nvCxnSpPr>
            <p:cNvPr id="67" name="Straight Arrow Connector 66"/>
            <p:cNvCxnSpPr/>
            <p:nvPr/>
          </p:nvCxnSpPr>
          <p:spPr>
            <a:xfrm rot="16200000">
              <a:off x="6430254" y="1404268"/>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996842" y="1412442"/>
              <a:ext cx="1454244" cy="369332"/>
            </a:xfrm>
            <a:prstGeom prst="rect">
              <a:avLst/>
            </a:prstGeom>
            <a:noFill/>
          </p:spPr>
          <p:txBody>
            <a:bodyPr wrap="none" rtlCol="0">
              <a:spAutoFit/>
            </a:bodyPr>
            <a:lstStyle/>
            <a:p>
              <a:r>
                <a:rPr lang="en-CA" dirty="0"/>
                <a:t>Extract DNA</a:t>
              </a:r>
              <a:endParaRPr lang="en-IN" dirty="0"/>
            </a:p>
          </p:txBody>
        </p:sp>
      </p:grpSp>
      <p:grpSp>
        <p:nvGrpSpPr>
          <p:cNvPr id="19" name="Group 18"/>
          <p:cNvGrpSpPr/>
          <p:nvPr/>
        </p:nvGrpSpPr>
        <p:grpSpPr>
          <a:xfrm>
            <a:off x="3598302" y="2362997"/>
            <a:ext cx="4901577" cy="721158"/>
            <a:chOff x="3598302" y="2362997"/>
            <a:chExt cx="4901577" cy="721158"/>
          </a:xfrm>
        </p:grpSpPr>
        <p:cxnSp>
          <p:nvCxnSpPr>
            <p:cNvPr id="69" name="Straight Arrow Connector 68"/>
            <p:cNvCxnSpPr/>
            <p:nvPr/>
          </p:nvCxnSpPr>
          <p:spPr>
            <a:xfrm>
              <a:off x="3598302" y="2397960"/>
              <a:ext cx="668898" cy="49764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81515" y="2714823"/>
              <a:ext cx="1518364" cy="369332"/>
            </a:xfrm>
            <a:prstGeom prst="rect">
              <a:avLst/>
            </a:prstGeom>
            <a:noFill/>
          </p:spPr>
          <p:txBody>
            <a:bodyPr wrap="none" rtlCol="0">
              <a:spAutoFit/>
            </a:bodyPr>
            <a:lstStyle/>
            <a:p>
              <a:r>
                <a:rPr lang="en-CA" dirty="0"/>
                <a:t>Generation 4</a:t>
              </a:r>
              <a:endParaRPr lang="en-IN" dirty="0"/>
            </a:p>
          </p:txBody>
        </p:sp>
        <p:sp>
          <p:nvSpPr>
            <p:cNvPr id="71" name="TextBox 70"/>
            <p:cNvSpPr txBox="1"/>
            <p:nvPr/>
          </p:nvSpPr>
          <p:spPr>
            <a:xfrm>
              <a:off x="4114800" y="2362997"/>
              <a:ext cx="1873246" cy="646331"/>
            </a:xfrm>
            <a:prstGeom prst="rect">
              <a:avLst/>
            </a:prstGeom>
            <a:noFill/>
          </p:spPr>
          <p:txBody>
            <a:bodyPr wrap="square" rtlCol="0">
              <a:spAutoFit/>
            </a:bodyPr>
            <a:lstStyle/>
            <a:p>
              <a:pPr algn="ctr"/>
              <a:r>
                <a:rPr lang="en-CA" dirty="0"/>
                <a:t>Harvest bacteria (80 min)</a:t>
              </a:r>
              <a:endParaRPr lang="en-IN" dirty="0"/>
            </a:p>
          </p:txBody>
        </p:sp>
        <p:cxnSp>
          <p:nvCxnSpPr>
            <p:cNvPr id="72" name="Straight Arrow Connector 71"/>
            <p:cNvCxnSpPr/>
            <p:nvPr/>
          </p:nvCxnSpPr>
          <p:spPr>
            <a:xfrm rot="16200000">
              <a:off x="6430254" y="2354823"/>
              <a:ext cx="0" cy="72000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996842" y="2362997"/>
              <a:ext cx="1454244" cy="369332"/>
            </a:xfrm>
            <a:prstGeom prst="rect">
              <a:avLst/>
            </a:prstGeom>
            <a:noFill/>
          </p:spPr>
          <p:txBody>
            <a:bodyPr wrap="none" rtlCol="0">
              <a:spAutoFit/>
            </a:bodyPr>
            <a:lstStyle/>
            <a:p>
              <a:r>
                <a:rPr lang="en-CA" dirty="0"/>
                <a:t>Extract DNA</a:t>
              </a:r>
              <a:endParaRPr lang="en-IN" dirty="0"/>
            </a:p>
          </p:txBody>
        </p:sp>
      </p:grpSp>
    </p:spTree>
    <p:extLst>
      <p:ext uri="{BB962C8B-B14F-4D97-AF65-F5344CB8AC3E}">
        <p14:creationId xmlns:p14="http://schemas.microsoft.com/office/powerpoint/2010/main" val="291203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90600" y="115888"/>
            <a:ext cx="7162800" cy="523875"/>
          </a:xfrm>
          <a:prstGeom prst="rect">
            <a:avLst/>
          </a:prstGeom>
          <a:noFill/>
          <a:ln w="9525">
            <a:noFill/>
            <a:miter lim="800000"/>
            <a:headEnd/>
            <a:tailEnd/>
          </a:ln>
          <a:effectLst/>
        </p:spPr>
        <p:txBody>
          <a:bodyPr>
            <a:spAutoFit/>
          </a:bodyPr>
          <a:lstStyle/>
          <a:p>
            <a:pPr algn="ctr" eaLnBrk="1" hangingPunct="1">
              <a:defRPr/>
            </a:pPr>
            <a:r>
              <a:rPr lang="en-US" sz="2800" b="1" dirty="0">
                <a:solidFill>
                  <a:srgbClr val="C00000"/>
                </a:solidFill>
                <a:latin typeface="+mn-lt"/>
                <a:cs typeface="Times New Roman" pitchFamily="18" charset="0"/>
              </a:rPr>
              <a:t>The </a:t>
            </a:r>
            <a:r>
              <a:rPr lang="en-US" sz="2800" b="1" dirty="0" err="1">
                <a:solidFill>
                  <a:srgbClr val="C00000"/>
                </a:solidFill>
                <a:latin typeface="+mn-lt"/>
                <a:cs typeface="Times New Roman" pitchFamily="18" charset="0"/>
              </a:rPr>
              <a:t>Meselson</a:t>
            </a:r>
            <a:r>
              <a:rPr lang="en-US" sz="2800" b="1" dirty="0">
                <a:solidFill>
                  <a:srgbClr val="C00000"/>
                </a:solidFill>
                <a:latin typeface="+mn-lt"/>
                <a:cs typeface="Times New Roman" pitchFamily="18" charset="0"/>
              </a:rPr>
              <a:t>-Stahl Experiment (1958)</a:t>
            </a:r>
            <a:endParaRPr lang="en-US" sz="2800" b="1" dirty="0">
              <a:solidFill>
                <a:srgbClr val="C00000"/>
              </a:solidFill>
              <a:latin typeface="+mn-lt"/>
            </a:endParaRPr>
          </a:p>
        </p:txBody>
      </p:sp>
      <p:pic>
        <p:nvPicPr>
          <p:cNvPr id="55301" name="Picture 2" descr="Meselson-stahl experiment diagram en.svg"/>
          <p:cNvPicPr>
            <a:picLocks noChangeAspect="1" noChangeArrowheads="1"/>
          </p:cNvPicPr>
          <p:nvPr/>
        </p:nvPicPr>
        <p:blipFill>
          <a:blip r:embed="rId3" cstate="print">
            <a:extLst>
              <a:ext uri="{28A0092B-C50C-407E-A947-70E740481C1C}">
                <a14:useLocalDpi xmlns:a14="http://schemas.microsoft.com/office/drawing/2010/main" val="0"/>
              </a:ext>
            </a:extLst>
          </a:blip>
          <a:srcRect t="4021"/>
          <a:stretch>
            <a:fillRect/>
          </a:stretch>
        </p:blipFill>
        <p:spPr bwMode="auto">
          <a:xfrm>
            <a:off x="1081662" y="838198"/>
            <a:ext cx="6980677" cy="5785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44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
            <a:ext cx="9144000" cy="6858000"/>
          </a:xfrm>
          <a:prstGeom prst="rect">
            <a:avLst/>
          </a:prstGeom>
        </p:spPr>
      </p:pic>
      <p:sp>
        <p:nvSpPr>
          <p:cNvPr id="12290" name="TextBox 1"/>
          <p:cNvSpPr txBox="1">
            <a:spLocks noChangeArrowheads="1"/>
          </p:cNvSpPr>
          <p:nvPr/>
        </p:nvSpPr>
        <p:spPr bwMode="auto">
          <a:xfrm>
            <a:off x="4038600" y="5613737"/>
            <a:ext cx="477278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38100" h="38100"/>
            </a:sp3d>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sz="6000" b="1" dirty="0">
                <a:solidFill>
                  <a:srgbClr val="C00000"/>
                </a:solidFill>
                <a:effectLst>
                  <a:glow rad="228600">
                    <a:schemeClr val="accent5">
                      <a:satMod val="175000"/>
                      <a:alpha val="40000"/>
                    </a:schemeClr>
                  </a:glow>
                </a:effectLst>
              </a:rPr>
              <a:t>Nucleic Acid</a:t>
            </a:r>
          </a:p>
        </p:txBody>
      </p:sp>
    </p:spTree>
    <p:extLst>
      <p:ext uri="{BB962C8B-B14F-4D97-AF65-F5344CB8AC3E}">
        <p14:creationId xmlns:p14="http://schemas.microsoft.com/office/powerpoint/2010/main" val="3769742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6683"/>
          <a:stretch>
            <a:fillRect/>
          </a:stretch>
        </p:blipFill>
        <p:spPr bwMode="auto">
          <a:xfrm>
            <a:off x="2347119" y="914400"/>
            <a:ext cx="4449762"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 name="Rectangle 2"/>
          <p:cNvSpPr>
            <a:spLocks noChangeArrowheads="1"/>
          </p:cNvSpPr>
          <p:nvPr/>
        </p:nvSpPr>
        <p:spPr bwMode="auto">
          <a:xfrm>
            <a:off x="990600" y="84138"/>
            <a:ext cx="7162800" cy="830262"/>
          </a:xfrm>
          <a:prstGeom prst="rect">
            <a:avLst/>
          </a:prstGeom>
          <a:noFill/>
          <a:ln w="9525">
            <a:noFill/>
            <a:miter lim="800000"/>
            <a:headEnd/>
            <a:tailEnd/>
          </a:ln>
          <a:effectLst/>
        </p:spPr>
        <p:txBody>
          <a:bodyPr>
            <a:spAutoFit/>
          </a:bodyPr>
          <a:lstStyle/>
          <a:p>
            <a:pPr algn="ctr" eaLnBrk="1" hangingPunct="1">
              <a:defRPr/>
            </a:pPr>
            <a:r>
              <a:rPr lang="en-US" sz="2400" b="1" dirty="0">
                <a:solidFill>
                  <a:srgbClr val="C00000"/>
                </a:solidFill>
                <a:latin typeface="+mn-lt"/>
                <a:cs typeface="Times New Roman" pitchFamily="18" charset="0"/>
              </a:rPr>
              <a:t>The Meselson-Stahl Experiment Supports Semiconservative Replication</a:t>
            </a:r>
            <a:endParaRPr lang="en-US" sz="2400" b="1" dirty="0">
              <a:solidFill>
                <a:srgbClr val="C00000"/>
              </a:solidFill>
              <a:latin typeface="+mn-lt"/>
            </a:endParaRPr>
          </a:p>
        </p:txBody>
      </p:sp>
    </p:spTree>
    <p:extLst>
      <p:ext uri="{BB962C8B-B14F-4D97-AF65-F5344CB8AC3E}">
        <p14:creationId xmlns:p14="http://schemas.microsoft.com/office/powerpoint/2010/main" val="111800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33400"/>
            <a:ext cx="8534400" cy="1200329"/>
          </a:xfrm>
          <a:prstGeom prst="rect">
            <a:avLst/>
          </a:prstGeom>
        </p:spPr>
        <p:txBody>
          <a:bodyPr wrap="square">
            <a:spAutoFit/>
          </a:bodyPr>
          <a:lstStyle/>
          <a:p>
            <a:r>
              <a:rPr lang="en-US" dirty="0" err="1"/>
              <a:t>Meselson</a:t>
            </a:r>
            <a:r>
              <a:rPr lang="en-US" dirty="0"/>
              <a:t> and Stahl grew a culture of </a:t>
            </a:r>
            <a:r>
              <a:rPr lang="en-US" i="1" dirty="0" err="1"/>
              <a:t>E.coli</a:t>
            </a:r>
            <a:r>
              <a:rPr lang="en-US" i="1" dirty="0"/>
              <a:t> </a:t>
            </a:r>
            <a:r>
              <a:rPr lang="en-US" dirty="0"/>
              <a:t>for many generations in a medium that contained </a:t>
            </a:r>
            <a:r>
              <a:rPr lang="en-US" baseline="30000" dirty="0"/>
              <a:t>15</a:t>
            </a:r>
            <a:r>
              <a:rPr lang="en-US" dirty="0"/>
              <a:t>N as the sole nitrogen source. (</a:t>
            </a:r>
            <a:r>
              <a:rPr lang="en-US" baseline="30000" dirty="0"/>
              <a:t>15</a:t>
            </a:r>
            <a:r>
              <a:rPr lang="en-US" dirty="0"/>
              <a:t>NH4Cl).</a:t>
            </a:r>
          </a:p>
          <a:p>
            <a:r>
              <a:rPr lang="en-US" dirty="0"/>
              <a:t>After many generations, all the </a:t>
            </a:r>
            <a:r>
              <a:rPr lang="en-US" i="1" dirty="0" err="1"/>
              <a:t>E.coli</a:t>
            </a:r>
            <a:r>
              <a:rPr lang="en-US" i="1" dirty="0"/>
              <a:t> </a:t>
            </a:r>
            <a:r>
              <a:rPr lang="en-US" dirty="0"/>
              <a:t>cells had </a:t>
            </a:r>
            <a:r>
              <a:rPr lang="en-US" baseline="30000" dirty="0"/>
              <a:t>15</a:t>
            </a:r>
            <a:r>
              <a:rPr lang="en-US" dirty="0"/>
              <a:t>N incorporated into the </a:t>
            </a:r>
            <a:r>
              <a:rPr lang="en-US" dirty="0" err="1"/>
              <a:t>purine</a:t>
            </a:r>
            <a:r>
              <a:rPr lang="en-US" dirty="0"/>
              <a:t> and </a:t>
            </a:r>
            <a:r>
              <a:rPr lang="en-US" dirty="0" err="1"/>
              <a:t>pyrimidine</a:t>
            </a:r>
            <a:r>
              <a:rPr lang="en-US" dirty="0"/>
              <a:t> bases of their DNA.</a:t>
            </a:r>
          </a:p>
        </p:txBody>
      </p:sp>
      <p:sp>
        <p:nvSpPr>
          <p:cNvPr id="3" name="Rectangle 2"/>
          <p:cNvSpPr/>
          <p:nvPr/>
        </p:nvSpPr>
        <p:spPr>
          <a:xfrm>
            <a:off x="0" y="1905000"/>
            <a:ext cx="9144000" cy="1477328"/>
          </a:xfrm>
          <a:prstGeom prst="rect">
            <a:avLst/>
          </a:prstGeom>
        </p:spPr>
        <p:txBody>
          <a:bodyPr wrap="square">
            <a:spAutoFit/>
          </a:bodyPr>
          <a:lstStyle/>
          <a:p>
            <a:r>
              <a:rPr lang="en-US" dirty="0" err="1"/>
              <a:t>Meselson</a:t>
            </a:r>
            <a:r>
              <a:rPr lang="en-US" dirty="0"/>
              <a:t> and Stahl took a sample of these bacteria and switched the rest of the bacteria to a medium that contained only </a:t>
            </a:r>
            <a:r>
              <a:rPr lang="en-US" baseline="30000" dirty="0"/>
              <a:t>14</a:t>
            </a:r>
            <a:r>
              <a:rPr lang="en-US" dirty="0"/>
              <a:t>N (washed them before transferring to remove the medium containing </a:t>
            </a:r>
            <a:r>
              <a:rPr lang="en-US" baseline="30000" dirty="0"/>
              <a:t>15</a:t>
            </a:r>
            <a:r>
              <a:rPr lang="en-US" dirty="0"/>
              <a:t>N).</a:t>
            </a:r>
          </a:p>
          <a:p>
            <a:r>
              <a:rPr lang="en-US" dirty="0"/>
              <a:t>They purified the DNA sample collected from the bacteria just before transfer to the </a:t>
            </a:r>
            <a:r>
              <a:rPr lang="en-US" baseline="30000" dirty="0"/>
              <a:t>14</a:t>
            </a:r>
            <a:r>
              <a:rPr lang="en-US" dirty="0"/>
              <a:t>N containing medium.</a:t>
            </a:r>
          </a:p>
        </p:txBody>
      </p:sp>
      <p:sp>
        <p:nvSpPr>
          <p:cNvPr id="4" name="Rectangle 3"/>
          <p:cNvSpPr/>
          <p:nvPr/>
        </p:nvSpPr>
        <p:spPr>
          <a:xfrm>
            <a:off x="0" y="3505200"/>
            <a:ext cx="9144000" cy="1477328"/>
          </a:xfrm>
          <a:prstGeom prst="rect">
            <a:avLst/>
          </a:prstGeom>
        </p:spPr>
        <p:txBody>
          <a:bodyPr wrap="square">
            <a:spAutoFit/>
          </a:bodyPr>
          <a:lstStyle/>
          <a:p>
            <a:r>
              <a:rPr lang="en-US" dirty="0" err="1"/>
              <a:t>Meselson</a:t>
            </a:r>
            <a:r>
              <a:rPr lang="en-US" dirty="0"/>
              <a:t> and Stahl collected some of the bacteria after each division and extracted DNA from the bacterial cells (Collected samples of bacteria over the next few cellular generations).</a:t>
            </a:r>
          </a:p>
          <a:p>
            <a:r>
              <a:rPr lang="en-US" dirty="0"/>
              <a:t>Under the conditions they used, </a:t>
            </a:r>
            <a:r>
              <a:rPr lang="en-US" i="1" dirty="0" err="1"/>
              <a:t>E.coli</a:t>
            </a:r>
            <a:r>
              <a:rPr lang="en-US" i="1" dirty="0"/>
              <a:t> </a:t>
            </a:r>
            <a:r>
              <a:rPr lang="en-US" dirty="0"/>
              <a:t>replicates its DNA every 20 minutes. They took samples at an interval of 20 minutes.</a:t>
            </a:r>
          </a:p>
        </p:txBody>
      </p:sp>
      <p:sp>
        <p:nvSpPr>
          <p:cNvPr id="5" name="Rectangle 4"/>
          <p:cNvSpPr/>
          <p:nvPr/>
        </p:nvSpPr>
        <p:spPr>
          <a:xfrm>
            <a:off x="0" y="5334000"/>
            <a:ext cx="9144000" cy="369332"/>
          </a:xfrm>
          <a:prstGeom prst="rect">
            <a:avLst/>
          </a:prstGeom>
        </p:spPr>
        <p:txBody>
          <a:bodyPr wrap="square">
            <a:spAutoFit/>
          </a:bodyPr>
          <a:lstStyle/>
          <a:p>
            <a:r>
              <a:rPr lang="en-US" dirty="0"/>
              <a:t>After extracting DNA from bacteria they checked for the density of DNA</a:t>
            </a:r>
          </a:p>
        </p:txBody>
      </p:sp>
    </p:spTree>
    <p:extLst>
      <p:ext uri="{BB962C8B-B14F-4D97-AF65-F5344CB8AC3E}">
        <p14:creationId xmlns:p14="http://schemas.microsoft.com/office/powerpoint/2010/main" val="2100344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www.mun.ca/biology/scarr/F08-13.jpg"/>
          <p:cNvSpPr>
            <a:spLocks noChangeAspect="1" noChangeArrowheads="1"/>
          </p:cNvSpPr>
          <p:nvPr/>
        </p:nvSpPr>
        <p:spPr bwMode="auto">
          <a:xfrm>
            <a:off x="155575" y="-1951038"/>
            <a:ext cx="3048000" cy="40767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2" cstate="print"/>
          <a:srcRect b="36087"/>
          <a:stretch/>
        </p:blipFill>
        <p:spPr bwMode="auto">
          <a:xfrm>
            <a:off x="1524381" y="823785"/>
            <a:ext cx="6095238" cy="5210430"/>
          </a:xfrm>
          <a:prstGeom prst="rect">
            <a:avLst/>
          </a:prstGeom>
          <a:noFill/>
          <a:ln w="9525">
            <a:noFill/>
            <a:miter lim="800000"/>
            <a:headEnd/>
            <a:tailEnd/>
          </a:ln>
        </p:spPr>
      </p:pic>
    </p:spTree>
    <p:extLst>
      <p:ext uri="{BB962C8B-B14F-4D97-AF65-F5344CB8AC3E}">
        <p14:creationId xmlns:p14="http://schemas.microsoft.com/office/powerpoint/2010/main" val="2585311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181894" y="2559050"/>
            <a:ext cx="7073539" cy="2031325"/>
          </a:xfrm>
          <a:prstGeom prst="rect">
            <a:avLst/>
          </a:prstGeom>
          <a:noFill/>
          <a:ln>
            <a:noFill/>
          </a:ln>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defRPr/>
            </a:pPr>
            <a:r>
              <a:rPr lang="en-US" altLang="en-US" sz="4200" b="1" dirty="0">
                <a:cs typeface="Arial" panose="020B0604020202020204" pitchFamily="34" charset="0"/>
              </a:rPr>
              <a:t>RNA</a:t>
            </a:r>
            <a:r>
              <a:rPr lang="en-US" altLang="en-US" sz="4200" dirty="0">
                <a:cs typeface="Arial" panose="020B0604020202020204" pitchFamily="34" charset="0"/>
              </a:rPr>
              <a:t>:  </a:t>
            </a:r>
            <a:r>
              <a:rPr lang="en-US" altLang="en-US" sz="4200" u="sng" dirty="0">
                <a:cs typeface="Arial" panose="020B0604020202020204" pitchFamily="34" charset="0"/>
              </a:rPr>
              <a:t>R</a:t>
            </a:r>
            <a:r>
              <a:rPr lang="en-US" altLang="en-US" sz="4200" dirty="0">
                <a:cs typeface="Arial" panose="020B0604020202020204" pitchFamily="34" charset="0"/>
              </a:rPr>
              <a:t>ibo</a:t>
            </a:r>
            <a:r>
              <a:rPr lang="en-US" altLang="en-US" sz="4200" u="sng" dirty="0">
                <a:cs typeface="Arial" panose="020B0604020202020204" pitchFamily="34" charset="0"/>
              </a:rPr>
              <a:t>n</a:t>
            </a:r>
            <a:r>
              <a:rPr lang="en-US" altLang="en-US" sz="4200" dirty="0">
                <a:cs typeface="Arial" panose="020B0604020202020204" pitchFamily="34" charset="0"/>
              </a:rPr>
              <a:t>ucleic </a:t>
            </a:r>
            <a:r>
              <a:rPr lang="en-US" altLang="en-US" sz="4200" u="sng" dirty="0">
                <a:cs typeface="Arial" panose="020B0604020202020204" pitchFamily="34" charset="0"/>
              </a:rPr>
              <a:t>A</a:t>
            </a:r>
            <a:r>
              <a:rPr lang="en-US" altLang="en-US" sz="4200" dirty="0">
                <a:cs typeface="Arial" panose="020B0604020202020204" pitchFamily="34" charset="0"/>
              </a:rPr>
              <a:t>cid</a:t>
            </a:r>
          </a:p>
          <a:p>
            <a:pPr>
              <a:spcBef>
                <a:spcPct val="0"/>
              </a:spcBef>
              <a:buFontTx/>
              <a:buNone/>
              <a:defRPr/>
            </a:pPr>
            <a:endParaRPr lang="en-US" altLang="en-US" sz="4200" dirty="0">
              <a:cs typeface="Arial" panose="020B0604020202020204" pitchFamily="34" charset="0"/>
            </a:endParaRPr>
          </a:p>
          <a:p>
            <a:pPr>
              <a:spcBef>
                <a:spcPct val="0"/>
              </a:spcBef>
              <a:buFontTx/>
              <a:buNone/>
              <a:defRPr/>
            </a:pPr>
            <a:r>
              <a:rPr lang="en-US" altLang="en-US" sz="4200" b="1" dirty="0">
                <a:cs typeface="Arial" panose="020B0604020202020204" pitchFamily="34" charset="0"/>
              </a:rPr>
              <a:t>DNA</a:t>
            </a:r>
            <a:r>
              <a:rPr lang="en-US" altLang="en-US" sz="4200" dirty="0">
                <a:cs typeface="Arial" panose="020B0604020202020204" pitchFamily="34" charset="0"/>
              </a:rPr>
              <a:t>:  </a:t>
            </a:r>
            <a:r>
              <a:rPr lang="en-US" altLang="en-US" sz="4200" u="sng" dirty="0">
                <a:cs typeface="Arial" panose="020B0604020202020204" pitchFamily="34" charset="0"/>
              </a:rPr>
              <a:t>D</a:t>
            </a:r>
            <a:r>
              <a:rPr lang="en-US" altLang="en-US" sz="4200" dirty="0">
                <a:cs typeface="Arial" panose="020B0604020202020204" pitchFamily="34" charset="0"/>
              </a:rPr>
              <a:t>eoxyribo</a:t>
            </a:r>
            <a:r>
              <a:rPr lang="en-US" altLang="en-US" sz="4200" u="sng" dirty="0">
                <a:cs typeface="Arial" panose="020B0604020202020204" pitchFamily="34" charset="0"/>
              </a:rPr>
              <a:t>n</a:t>
            </a:r>
            <a:r>
              <a:rPr lang="en-US" altLang="en-US" sz="4200" dirty="0">
                <a:cs typeface="Arial" panose="020B0604020202020204" pitchFamily="34" charset="0"/>
              </a:rPr>
              <a:t>ucleic </a:t>
            </a:r>
            <a:r>
              <a:rPr lang="en-US" altLang="en-US" sz="4200" u="sng" dirty="0">
                <a:cs typeface="Arial" panose="020B0604020202020204" pitchFamily="34" charset="0"/>
              </a:rPr>
              <a:t>A</a:t>
            </a:r>
            <a:r>
              <a:rPr lang="en-US" altLang="en-US" sz="4200" dirty="0">
                <a:cs typeface="Arial" panose="020B0604020202020204" pitchFamily="34" charset="0"/>
              </a:rPr>
              <a:t>cid</a:t>
            </a:r>
          </a:p>
        </p:txBody>
      </p:sp>
      <p:sp>
        <p:nvSpPr>
          <p:cNvPr id="8196" name="Text Box 2"/>
          <p:cNvSpPr txBox="1">
            <a:spLocks noChangeArrowheads="1"/>
          </p:cNvSpPr>
          <p:nvPr/>
        </p:nvSpPr>
        <p:spPr bwMode="auto">
          <a:xfrm>
            <a:off x="3104804" y="381000"/>
            <a:ext cx="32433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spcBef>
                <a:spcPct val="0"/>
              </a:spcBef>
              <a:buFontTx/>
              <a:buNone/>
            </a:pPr>
            <a:r>
              <a:rPr lang="en-US" altLang="en-US" sz="4000" b="1" dirty="0">
                <a:solidFill>
                  <a:srgbClr val="C00000"/>
                </a:solidFill>
                <a:latin typeface="Arial" panose="020B0604020202020204" pitchFamily="34" charset="0"/>
                <a:cs typeface="Arial" panose="020B0604020202020204" pitchFamily="34" charset="0"/>
              </a:rPr>
              <a:t>Nucleic Acid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9"/>
          <p:cNvSpPr txBox="1">
            <a:spLocks noChangeArrowheads="1"/>
          </p:cNvSpPr>
          <p:nvPr/>
        </p:nvSpPr>
        <p:spPr bwMode="auto">
          <a:xfrm>
            <a:off x="533400" y="188913"/>
            <a:ext cx="8077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eaLnBrk="1" hangingPunct="1">
              <a:spcBef>
                <a:spcPct val="0"/>
              </a:spcBef>
              <a:buFontTx/>
              <a:buNone/>
            </a:pPr>
            <a:r>
              <a:rPr lang="en-US" altLang="en-US" dirty="0">
                <a:solidFill>
                  <a:srgbClr val="C00000"/>
                </a:solidFill>
                <a:latin typeface="Arial" panose="020B0604020202020204" pitchFamily="34" charset="0"/>
              </a:rPr>
              <a:t>Flow of Genetic Information: </a:t>
            </a:r>
          </a:p>
          <a:p>
            <a:pPr algn="ctr" eaLnBrk="1" hangingPunct="1">
              <a:spcBef>
                <a:spcPct val="0"/>
              </a:spcBef>
              <a:buFontTx/>
              <a:buNone/>
            </a:pPr>
            <a:r>
              <a:rPr lang="en-US" altLang="en-US" dirty="0">
                <a:solidFill>
                  <a:srgbClr val="C00000"/>
                </a:solidFill>
                <a:latin typeface="Arial" panose="020B0604020202020204" pitchFamily="34" charset="0"/>
              </a:rPr>
              <a:t>The Central Dogma of Molecular Biology  </a:t>
            </a:r>
          </a:p>
        </p:txBody>
      </p:sp>
      <p:grpSp>
        <p:nvGrpSpPr>
          <p:cNvPr id="10243" name="Group 61"/>
          <p:cNvGrpSpPr>
            <a:grpSpLocks/>
          </p:cNvGrpSpPr>
          <p:nvPr/>
        </p:nvGrpSpPr>
        <p:grpSpPr bwMode="auto">
          <a:xfrm>
            <a:off x="1433512" y="2073275"/>
            <a:ext cx="6410325" cy="1508125"/>
            <a:chOff x="661" y="1091"/>
            <a:chExt cx="4038" cy="950"/>
          </a:xfrm>
        </p:grpSpPr>
        <p:sp>
          <p:nvSpPr>
            <p:cNvPr id="10271" name="Text Box 14"/>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72" name="Text Box 17"/>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73" name="Line 19"/>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74" name="Line 20"/>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pic>
          <p:nvPicPr>
            <p:cNvPr id="10275" name="Picture 22" descr="arrow_clockwi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6" name="Text Box 24"/>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sp>
          <p:nvSpPr>
            <p:cNvPr id="10277" name="Text Box 25"/>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Transcription</a:t>
              </a:r>
            </a:p>
          </p:txBody>
        </p:sp>
        <p:sp>
          <p:nvSpPr>
            <p:cNvPr id="10278" name="Text Box 26"/>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800000"/>
                  </a:solidFill>
                  <a:latin typeface="Arial" panose="020B0604020202020204" pitchFamily="34" charset="0"/>
                </a:rPr>
                <a:t>Translation</a:t>
              </a:r>
            </a:p>
          </p:txBody>
        </p:sp>
        <p:sp>
          <p:nvSpPr>
            <p:cNvPr id="10279" name="Text Box 27"/>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r" eaLnBrk="1" hangingPunct="1">
                <a:spcBef>
                  <a:spcPct val="0"/>
                </a:spcBef>
                <a:buFontTx/>
                <a:buNone/>
              </a:pPr>
              <a:r>
                <a:rPr lang="en-US" altLang="en-US" sz="1800">
                  <a:solidFill>
                    <a:srgbClr val="800000"/>
                  </a:solidFill>
                  <a:latin typeface="Arial" panose="020B0604020202020204" pitchFamily="34" charset="0"/>
                </a:rPr>
                <a:t>Replication</a:t>
              </a:r>
            </a:p>
          </p:txBody>
        </p:sp>
      </p:grpSp>
      <p:grpSp>
        <p:nvGrpSpPr>
          <p:cNvPr id="3" name="Group 62"/>
          <p:cNvGrpSpPr>
            <a:grpSpLocks/>
          </p:cNvGrpSpPr>
          <p:nvPr/>
        </p:nvGrpSpPr>
        <p:grpSpPr bwMode="auto">
          <a:xfrm>
            <a:off x="838200" y="1873250"/>
            <a:ext cx="6037262" cy="574675"/>
            <a:chOff x="286" y="965"/>
            <a:chExt cx="3803" cy="362"/>
          </a:xfrm>
        </p:grpSpPr>
        <p:sp>
          <p:nvSpPr>
            <p:cNvPr id="10268" name="Text Box 30"/>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RNA Polymerase</a:t>
              </a:r>
            </a:p>
          </p:txBody>
        </p:sp>
        <p:sp>
          <p:nvSpPr>
            <p:cNvPr id="10269" name="Text Box 31"/>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a:solidFill>
                    <a:srgbClr val="006600"/>
                  </a:solidFill>
                  <a:latin typeface="Arial" panose="020B0604020202020204" pitchFamily="34" charset="0"/>
                </a:rPr>
                <a:t>Ribosome</a:t>
              </a:r>
            </a:p>
          </p:txBody>
        </p:sp>
        <p:sp>
          <p:nvSpPr>
            <p:cNvPr id="10270" name="Text Box 32"/>
            <p:cNvSpPr txBox="1">
              <a:spLocks noChangeArrowheads="1"/>
            </p:cNvSpPr>
            <p:nvPr/>
          </p:nvSpPr>
          <p:spPr bwMode="auto">
            <a:xfrm rot="19298930">
              <a:off x="28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i="1" dirty="0">
                  <a:solidFill>
                    <a:srgbClr val="006600"/>
                  </a:solidFill>
                  <a:latin typeface="Arial" panose="020B0604020202020204" pitchFamily="34" charset="0"/>
                </a:rPr>
                <a:t>DNA Polymerase</a:t>
              </a:r>
            </a:p>
          </p:txBody>
        </p:sp>
      </p:grpSp>
      <p:grpSp>
        <p:nvGrpSpPr>
          <p:cNvPr id="4" name="Group 59"/>
          <p:cNvGrpSpPr>
            <a:grpSpLocks/>
          </p:cNvGrpSpPr>
          <p:nvPr/>
        </p:nvGrpSpPr>
        <p:grpSpPr bwMode="auto">
          <a:xfrm>
            <a:off x="1589087" y="3776663"/>
            <a:ext cx="7083425" cy="2946400"/>
            <a:chOff x="915" y="2379"/>
            <a:chExt cx="4462" cy="1856"/>
          </a:xfrm>
        </p:grpSpPr>
        <p:grpSp>
          <p:nvGrpSpPr>
            <p:cNvPr id="10247" name="Group 55"/>
            <p:cNvGrpSpPr>
              <a:grpSpLocks/>
            </p:cNvGrpSpPr>
            <p:nvPr/>
          </p:nvGrpSpPr>
          <p:grpSpPr bwMode="auto">
            <a:xfrm>
              <a:off x="1124" y="2379"/>
              <a:ext cx="4253" cy="1424"/>
              <a:chOff x="1188" y="2507"/>
              <a:chExt cx="4253" cy="1424"/>
            </a:xfrm>
          </p:grpSpPr>
          <p:grpSp>
            <p:nvGrpSpPr>
              <p:cNvPr id="10251" name="Group 44"/>
              <p:cNvGrpSpPr>
                <a:grpSpLocks/>
              </p:cNvGrpSpPr>
              <p:nvPr/>
            </p:nvGrpSpPr>
            <p:grpSpPr bwMode="auto">
              <a:xfrm>
                <a:off x="3728" y="2587"/>
                <a:ext cx="1713" cy="941"/>
                <a:chOff x="3946" y="2603"/>
                <a:chExt cx="1607" cy="844"/>
              </a:xfrm>
            </p:grpSpPr>
            <p:pic>
              <p:nvPicPr>
                <p:cNvPr id="10264" name="Picture 38" descr="Pepti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5"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6"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7"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2" name="Group 47"/>
              <p:cNvGrpSpPr>
                <a:grpSpLocks/>
              </p:cNvGrpSpPr>
              <p:nvPr/>
            </p:nvGrpSpPr>
            <p:grpSpPr bwMode="auto">
              <a:xfrm rot="1443221">
                <a:off x="2363" y="2507"/>
                <a:ext cx="1115" cy="1151"/>
                <a:chOff x="2304" y="2421"/>
                <a:chExt cx="1330" cy="1351"/>
              </a:xfrm>
            </p:grpSpPr>
            <p:pic>
              <p:nvPicPr>
                <p:cNvPr id="10261" name="Picture 36" descr="rna-stru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10263"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253" name="Group 49"/>
              <p:cNvGrpSpPr>
                <a:grpSpLocks/>
              </p:cNvGrpSpPr>
              <p:nvPr/>
            </p:nvGrpSpPr>
            <p:grpSpPr bwMode="auto">
              <a:xfrm>
                <a:off x="1235" y="2607"/>
                <a:ext cx="776" cy="1014"/>
                <a:chOff x="995" y="2663"/>
                <a:chExt cx="776" cy="1014"/>
              </a:xfrm>
            </p:grpSpPr>
            <p:pic>
              <p:nvPicPr>
                <p:cNvPr id="10259" name="Picture 34" descr="dn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0"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0254"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5"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0256"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0257"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0258"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10248"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49"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10250"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517140" y="127474"/>
            <a:ext cx="81097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algn="ctr">
              <a:spcBef>
                <a:spcPct val="0"/>
              </a:spcBef>
              <a:buFontTx/>
              <a:buNone/>
            </a:pPr>
            <a:r>
              <a:rPr lang="en-US" altLang="en-US" dirty="0">
                <a:solidFill>
                  <a:srgbClr val="C00000"/>
                </a:solidFill>
                <a:latin typeface="Arial" panose="020B0604020202020204" pitchFamily="34" charset="0"/>
              </a:rPr>
              <a:t>DNA is a long thread that stores information</a:t>
            </a:r>
          </a:p>
        </p:txBody>
      </p:sp>
      <p:grpSp>
        <p:nvGrpSpPr>
          <p:cNvPr id="3" name="Group 59"/>
          <p:cNvGrpSpPr>
            <a:grpSpLocks/>
          </p:cNvGrpSpPr>
          <p:nvPr/>
        </p:nvGrpSpPr>
        <p:grpSpPr bwMode="auto">
          <a:xfrm>
            <a:off x="1030288" y="1066800"/>
            <a:ext cx="7083425" cy="2946400"/>
            <a:chOff x="915" y="2379"/>
            <a:chExt cx="4462" cy="1856"/>
          </a:xfrm>
        </p:grpSpPr>
        <p:grpSp>
          <p:nvGrpSpPr>
            <p:cNvPr id="4" name="Group 55"/>
            <p:cNvGrpSpPr>
              <a:grpSpLocks/>
            </p:cNvGrpSpPr>
            <p:nvPr/>
          </p:nvGrpSpPr>
          <p:grpSpPr bwMode="auto">
            <a:xfrm>
              <a:off x="1124" y="2379"/>
              <a:ext cx="4253" cy="1424"/>
              <a:chOff x="1188" y="2507"/>
              <a:chExt cx="4253" cy="1424"/>
            </a:xfrm>
          </p:grpSpPr>
          <p:grpSp>
            <p:nvGrpSpPr>
              <p:cNvPr id="8" name="Group 44"/>
              <p:cNvGrpSpPr>
                <a:grpSpLocks/>
              </p:cNvGrpSpPr>
              <p:nvPr/>
            </p:nvGrpSpPr>
            <p:grpSpPr bwMode="auto">
              <a:xfrm>
                <a:off x="3728" y="2587"/>
                <a:ext cx="1713" cy="941"/>
                <a:chOff x="3946" y="2603"/>
                <a:chExt cx="1607" cy="844"/>
              </a:xfrm>
            </p:grpSpPr>
            <p:pic>
              <p:nvPicPr>
                <p:cNvPr id="21" name="Picture 38" descr="Peptid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23"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24"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9" name="Group 47"/>
              <p:cNvGrpSpPr>
                <a:grpSpLocks/>
              </p:cNvGrpSpPr>
              <p:nvPr/>
            </p:nvGrpSpPr>
            <p:grpSpPr bwMode="auto">
              <a:xfrm rot="1443221">
                <a:off x="2363" y="2507"/>
                <a:ext cx="1115" cy="1151"/>
                <a:chOff x="2304" y="2421"/>
                <a:chExt cx="1330" cy="1351"/>
              </a:xfrm>
            </p:grpSpPr>
            <p:pic>
              <p:nvPicPr>
                <p:cNvPr id="18" name="Picture 36" descr="rna-struc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sp>
              <p:nvSpPr>
                <p:cNvPr id="20"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grpSp>
            <p:nvGrpSpPr>
              <p:cNvPr id="10" name="Group 49"/>
              <p:cNvGrpSpPr>
                <a:grpSpLocks/>
              </p:cNvGrpSpPr>
              <p:nvPr/>
            </p:nvGrpSpPr>
            <p:grpSpPr bwMode="auto">
              <a:xfrm>
                <a:off x="1235" y="2607"/>
                <a:ext cx="776" cy="1014"/>
                <a:chOff x="995" y="2663"/>
                <a:chExt cx="776" cy="1014"/>
              </a:xfrm>
            </p:grpSpPr>
            <p:pic>
              <p:nvPicPr>
                <p:cNvPr id="16" name="Picture 34" descr="dn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11" name="Line 50"/>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2" name="Line 51"/>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CA"/>
              </a:p>
            </p:txBody>
          </p:sp>
          <p:sp>
            <p:nvSpPr>
              <p:cNvPr id="13" name="Text Box 52"/>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RNA</a:t>
                </a:r>
              </a:p>
            </p:txBody>
          </p:sp>
          <p:sp>
            <p:nvSpPr>
              <p:cNvPr id="14" name="Text Box 53"/>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Protein</a:t>
                </a:r>
              </a:p>
            </p:txBody>
          </p:sp>
          <p:sp>
            <p:nvSpPr>
              <p:cNvPr id="15" name="Text Box 54"/>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solidFill>
                      <a:srgbClr val="0000FF"/>
                    </a:solidFill>
                    <a:latin typeface="Arial" panose="020B0604020202020204" pitchFamily="34" charset="0"/>
                  </a:rPr>
                  <a:t>DNA</a:t>
                </a:r>
              </a:p>
            </p:txBody>
          </p:sp>
        </p:grpSp>
        <p:sp>
          <p:nvSpPr>
            <p:cNvPr id="5" name="Text Box 56"/>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6" name="Text Box 57"/>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7" name="Text Box 58"/>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anose="02020603050405020304" pitchFamily="18" charset="0"/>
                </a:defRPr>
              </a:lvl1pPr>
              <a:lvl2pPr marL="742950" indent="-285750">
                <a:spcBef>
                  <a:spcPct val="20000"/>
                </a:spcBef>
                <a:buChar char="–"/>
                <a:defRPr sz="2800">
                  <a:solidFill>
                    <a:schemeClr val="tx1"/>
                  </a:solidFill>
                  <a:latin typeface="Times" panose="02020603050405020304" pitchFamily="18" charset="0"/>
                </a:defRPr>
              </a:lvl2pPr>
              <a:lvl3pPr marL="1143000" indent="-228600">
                <a:spcBef>
                  <a:spcPct val="20000"/>
                </a:spcBef>
                <a:buChar char="•"/>
                <a:defRPr sz="2400">
                  <a:solidFill>
                    <a:schemeClr val="tx1"/>
                  </a:solidFill>
                  <a:latin typeface="Times" panose="02020603050405020304" pitchFamily="18" charset="0"/>
                </a:defRPr>
              </a:lvl3pPr>
              <a:lvl4pPr marL="1600200" indent="-228600">
                <a:spcBef>
                  <a:spcPct val="20000"/>
                </a:spcBef>
                <a:buChar char="–"/>
                <a:defRPr sz="2000">
                  <a:solidFill>
                    <a:schemeClr val="tx1"/>
                  </a:solidFill>
                  <a:latin typeface="Times" panose="02020603050405020304" pitchFamily="18" charset="0"/>
                </a:defRPr>
              </a:lvl4pPr>
              <a:lvl5pPr marL="2057400" indent="-228600">
                <a:spcBef>
                  <a:spcPct val="20000"/>
                </a:spcBef>
                <a:buChar char="»"/>
                <a:defRPr sz="2000">
                  <a:solidFill>
                    <a:schemeClr val="tx1"/>
                  </a:solidFill>
                  <a:latin typeface="Times"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panose="02020603050405020304" pitchFamily="18" charset="0"/>
                </a:defRPr>
              </a:lvl9pPr>
            </a:lstStyle>
            <a:p>
              <a:pPr eaLnBrk="1" hangingPunct="1">
                <a:spcBef>
                  <a:spcPct val="0"/>
                </a:spcBef>
                <a:buFontTx/>
                <a:buNone/>
              </a:pPr>
              <a:r>
                <a:rPr lang="en-US" altLang="en-US" sz="1800">
                  <a:latin typeface="Arial" panose="020B0604020202020204" pitchFamily="34" charset="0"/>
                </a:rPr>
                <a:t>Polymer of amino acids</a:t>
              </a:r>
            </a:p>
          </p:txBody>
        </p:sp>
      </p:grpSp>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l="6667" t="18884" r="5832" b="13327"/>
          <a:stretch/>
        </p:blipFill>
        <p:spPr>
          <a:xfrm>
            <a:off x="2489424" y="4262241"/>
            <a:ext cx="4165152" cy="2419724"/>
          </a:xfrm>
          <a:prstGeom prst="rect">
            <a:avLst/>
          </a:prstGeom>
        </p:spPr>
      </p:pic>
      <p:sp>
        <p:nvSpPr>
          <p:cNvPr id="26" name="TextBox 25"/>
          <p:cNvSpPr txBox="1"/>
          <p:nvPr/>
        </p:nvSpPr>
        <p:spPr>
          <a:xfrm>
            <a:off x="6679976" y="5334000"/>
            <a:ext cx="1818768" cy="400110"/>
          </a:xfrm>
          <a:prstGeom prst="rect">
            <a:avLst/>
          </a:prstGeom>
          <a:noFill/>
        </p:spPr>
        <p:txBody>
          <a:bodyPr wrap="none" rtlCol="0">
            <a:spAutoFit/>
          </a:bodyPr>
          <a:lstStyle/>
          <a:p>
            <a:r>
              <a:rPr lang="en-CA" sz="2000" dirty="0"/>
              <a:t>Cassette Tape</a:t>
            </a:r>
            <a:endParaRPr lang="en-IN" sz="2000" dirty="0"/>
          </a:p>
        </p:txBody>
      </p:sp>
    </p:spTree>
    <p:extLst>
      <p:ext uri="{BB962C8B-B14F-4D97-AF65-F5344CB8AC3E}">
        <p14:creationId xmlns:p14="http://schemas.microsoft.com/office/powerpoint/2010/main" val="384841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8" y="871537"/>
            <a:ext cx="9001125" cy="5757863"/>
          </a:xfrm>
          <a:prstGeom prst="rect">
            <a:avLst/>
          </a:prstGeom>
        </p:spPr>
      </p:pic>
      <p:sp>
        <p:nvSpPr>
          <p:cNvPr id="3" name="TextBox 3"/>
          <p:cNvSpPr txBox="1">
            <a:spLocks noChangeArrowheads="1"/>
          </p:cNvSpPr>
          <p:nvPr/>
        </p:nvSpPr>
        <p:spPr bwMode="auto">
          <a:xfrm>
            <a:off x="1477296" y="220482"/>
            <a:ext cx="6058069" cy="646331"/>
          </a:xfrm>
          <a:prstGeom prst="rect">
            <a:avLst/>
          </a:prstGeom>
          <a:noFill/>
          <a:ln w="9525">
            <a:noFill/>
            <a:miter lim="800000"/>
            <a:headEnd/>
            <a:tailEnd/>
          </a:ln>
        </p:spPr>
        <p:txBody>
          <a:bodyPr wrap="none">
            <a:spAutoFit/>
          </a:bodyPr>
          <a:lstStyle/>
          <a:p>
            <a:pPr algn="ctr"/>
            <a:r>
              <a:rPr lang="en-US" altLang="en-US" sz="3600" b="1" dirty="0"/>
              <a:t>Why study Living System?</a:t>
            </a:r>
          </a:p>
        </p:txBody>
      </p:sp>
      <p:sp>
        <p:nvSpPr>
          <p:cNvPr id="4" name="TextBox 3"/>
          <p:cNvSpPr txBox="1"/>
          <p:nvPr/>
        </p:nvSpPr>
        <p:spPr>
          <a:xfrm>
            <a:off x="5943600" y="6248400"/>
            <a:ext cx="1851789" cy="369332"/>
          </a:xfrm>
          <a:prstGeom prst="rect">
            <a:avLst/>
          </a:prstGeom>
          <a:noFill/>
        </p:spPr>
        <p:txBody>
          <a:bodyPr wrap="none" rtlCol="0">
            <a:spAutoFit/>
          </a:bodyPr>
          <a:lstStyle/>
          <a:p>
            <a:r>
              <a:rPr lang="en-IN" dirty="0"/>
              <a:t>455 Exabyte/gm</a:t>
            </a:r>
          </a:p>
        </p:txBody>
      </p:sp>
    </p:spTree>
    <p:extLst>
      <p:ext uri="{BB962C8B-B14F-4D97-AF65-F5344CB8AC3E}">
        <p14:creationId xmlns:p14="http://schemas.microsoft.com/office/powerpoint/2010/main" val="59905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srcRect l="4318" t="10417" r="11933" b="6250"/>
          <a:stretch/>
        </p:blipFill>
        <p:spPr>
          <a:xfrm>
            <a:off x="72000" y="1752600"/>
            <a:ext cx="9000000" cy="5034966"/>
          </a:xfrm>
          <a:prstGeom prst="rect">
            <a:avLst/>
          </a:prstGeom>
        </p:spPr>
      </p:pic>
      <p:sp>
        <p:nvSpPr>
          <p:cNvPr id="3" name="TextBox 2"/>
          <p:cNvSpPr txBox="1"/>
          <p:nvPr/>
        </p:nvSpPr>
        <p:spPr>
          <a:xfrm>
            <a:off x="163678" y="24825"/>
            <a:ext cx="8816644" cy="584775"/>
          </a:xfrm>
          <a:prstGeom prst="rect">
            <a:avLst/>
          </a:prstGeom>
          <a:noFill/>
        </p:spPr>
        <p:txBody>
          <a:bodyPr wrap="none" rtlCol="0">
            <a:spAutoFit/>
          </a:bodyPr>
          <a:lstStyle/>
          <a:p>
            <a:r>
              <a:rPr lang="en-CA" sz="3200" dirty="0">
                <a:solidFill>
                  <a:srgbClr val="C00000"/>
                </a:solidFill>
              </a:rPr>
              <a:t>Microsoft Corporation – DNA Storage Research</a:t>
            </a:r>
          </a:p>
        </p:txBody>
      </p:sp>
      <p:sp>
        <p:nvSpPr>
          <p:cNvPr id="4" name="TextBox 3"/>
          <p:cNvSpPr txBox="1"/>
          <p:nvPr/>
        </p:nvSpPr>
        <p:spPr>
          <a:xfrm>
            <a:off x="112200" y="685800"/>
            <a:ext cx="8919600" cy="923330"/>
          </a:xfrm>
          <a:prstGeom prst="rect">
            <a:avLst/>
          </a:prstGeom>
          <a:noFill/>
        </p:spPr>
        <p:txBody>
          <a:bodyPr wrap="square" rtlCol="0">
            <a:spAutoFit/>
          </a:bodyPr>
          <a:lstStyle/>
          <a:p>
            <a:pPr algn="ctr"/>
            <a:r>
              <a:rPr lang="en-CA" b="1" dirty="0"/>
              <a:t>A DNA-Based Archival Storage System</a:t>
            </a:r>
            <a:r>
              <a:rPr lang="en-CA" dirty="0"/>
              <a:t> </a:t>
            </a:r>
            <a:r>
              <a:rPr lang="en-CA" dirty="0" err="1"/>
              <a:t>Bornholt</a:t>
            </a:r>
            <a:r>
              <a:rPr lang="en-CA" dirty="0"/>
              <a:t> J, et. al. ASPLOS 2016 (International Conference on Architectural Support for Programming Languages and Operating Systems)</a:t>
            </a:r>
          </a:p>
        </p:txBody>
      </p:sp>
      <p:sp>
        <p:nvSpPr>
          <p:cNvPr id="5" name="TextBox 4"/>
          <p:cNvSpPr txBox="1"/>
          <p:nvPr/>
        </p:nvSpPr>
        <p:spPr>
          <a:xfrm>
            <a:off x="26437" y="5257800"/>
            <a:ext cx="4878259" cy="369332"/>
          </a:xfrm>
          <a:prstGeom prst="rect">
            <a:avLst/>
          </a:prstGeom>
          <a:noFill/>
        </p:spPr>
        <p:txBody>
          <a:bodyPr wrap="none" rtlCol="0">
            <a:spAutoFit/>
          </a:bodyPr>
          <a:lstStyle/>
          <a:p>
            <a:r>
              <a:rPr lang="en-IN" dirty="0"/>
              <a:t>https://ieeexplore.ieee.org/document/7948677</a:t>
            </a:r>
          </a:p>
        </p:txBody>
      </p:sp>
    </p:spTree>
    <p:extLst>
      <p:ext uri="{BB962C8B-B14F-4D97-AF65-F5344CB8AC3E}">
        <p14:creationId xmlns:p14="http://schemas.microsoft.com/office/powerpoint/2010/main" val="73213450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hninger">
  <a:themeElements>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ehninger">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ehninger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hninger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hninger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hninger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hninger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hninger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hninger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1E7F22-7640-4000-B358-C7C9761B269C}">
  <ds:schemaRefs>
    <ds:schemaRef ds:uri="http://schemas.microsoft.com/sharepoint/v3/contenttype/forms"/>
  </ds:schemaRefs>
</ds:datastoreItem>
</file>

<file path=customXml/itemProps2.xml><?xml version="1.0" encoding="utf-8"?>
<ds:datastoreItem xmlns:ds="http://schemas.openxmlformats.org/officeDocument/2006/customXml" ds:itemID="{9CDD9780-B660-4093-8775-96ACCEDE5C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41830-a3a6-4385-8543-65e908e34d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FA618F-49B5-49BE-8A49-36AB0CD9C63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19048</TotalTime>
  <Words>3038</Words>
  <Application>Microsoft Office PowerPoint</Application>
  <PresentationFormat>On-screen Show (4:3)</PresentationFormat>
  <Paragraphs>329</Paragraphs>
  <Slides>42</Slides>
  <Notes>25</Notes>
  <HiddenSlides>0</HiddenSlides>
  <MMClips>0</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Default Design</vt:lpstr>
      <vt:lpstr>Lehninger</vt:lpstr>
      <vt:lpstr>PowerPoint Presentation</vt:lpstr>
      <vt:lpstr>PowerPoint Presentation</vt:lpstr>
      <vt:lpstr>Molecules of Life Biological Macromolecules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key features of DNA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IITKGP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Prof. S K G</dc:creator>
  <cp:lastModifiedBy>SD</cp:lastModifiedBy>
  <cp:revision>604</cp:revision>
  <cp:lastPrinted>2017-06-28T07:22:16Z</cp:lastPrinted>
  <dcterms:created xsi:type="dcterms:W3CDTF">2010-08-31T09:03:50Z</dcterms:created>
  <dcterms:modified xsi:type="dcterms:W3CDTF">2022-01-19T09:05:59Z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